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47"/>
  </p:notesMasterIdLst>
  <p:handoutMasterIdLst>
    <p:handoutMasterId r:id="rId48"/>
  </p:handoutMasterIdLst>
  <p:sldIdLst>
    <p:sldId id="402" r:id="rId2"/>
    <p:sldId id="436" r:id="rId3"/>
    <p:sldId id="437" r:id="rId4"/>
    <p:sldId id="438" r:id="rId5"/>
    <p:sldId id="439" r:id="rId6"/>
    <p:sldId id="440" r:id="rId7"/>
    <p:sldId id="441" r:id="rId8"/>
    <p:sldId id="442" r:id="rId9"/>
    <p:sldId id="404" r:id="rId10"/>
    <p:sldId id="443" r:id="rId11"/>
    <p:sldId id="444" r:id="rId12"/>
    <p:sldId id="406" r:id="rId13"/>
    <p:sldId id="408" r:id="rId14"/>
    <p:sldId id="410" r:id="rId15"/>
    <p:sldId id="411" r:id="rId16"/>
    <p:sldId id="445" r:id="rId17"/>
    <p:sldId id="413" r:id="rId18"/>
    <p:sldId id="414" r:id="rId19"/>
    <p:sldId id="415" r:id="rId20"/>
    <p:sldId id="446" r:id="rId21"/>
    <p:sldId id="447" r:id="rId22"/>
    <p:sldId id="448" r:id="rId23"/>
    <p:sldId id="416" r:id="rId24"/>
    <p:sldId id="449" r:id="rId25"/>
    <p:sldId id="450" r:id="rId26"/>
    <p:sldId id="419" r:id="rId27"/>
    <p:sldId id="422" r:id="rId28"/>
    <p:sldId id="451" r:id="rId29"/>
    <p:sldId id="424" r:id="rId30"/>
    <p:sldId id="425" r:id="rId31"/>
    <p:sldId id="426" r:id="rId32"/>
    <p:sldId id="427" r:id="rId33"/>
    <p:sldId id="452" r:id="rId34"/>
    <p:sldId id="453" r:id="rId35"/>
    <p:sldId id="428" r:id="rId36"/>
    <p:sldId id="454" r:id="rId37"/>
    <p:sldId id="429" r:id="rId38"/>
    <p:sldId id="430" r:id="rId39"/>
    <p:sldId id="455" r:id="rId40"/>
    <p:sldId id="431" r:id="rId41"/>
    <p:sldId id="432" r:id="rId42"/>
    <p:sldId id="456" r:id="rId43"/>
    <p:sldId id="433" r:id="rId44"/>
    <p:sldId id="434" r:id="rId45"/>
    <p:sldId id="435" r:id="rId46"/>
  </p:sldIdLst>
  <p:sldSz cx="9144000" cy="6858000" type="screen4x3"/>
  <p:notesSz cx="6985000" cy="92837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98" autoAdjust="0"/>
    <p:restoredTop sz="86441" autoAdjust="0"/>
  </p:normalViewPr>
  <p:slideViewPr>
    <p:cSldViewPr>
      <p:cViewPr varScale="1">
        <p:scale>
          <a:sx n="100" d="100"/>
          <a:sy n="100" d="100"/>
        </p:scale>
        <p:origin x="146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6060"/>
    </p:cViewPr>
  </p:sorterViewPr>
  <p:notesViewPr>
    <p:cSldViewPr>
      <p:cViewPr varScale="1">
        <p:scale>
          <a:sx n="119" d="100"/>
          <a:sy n="119" d="100"/>
        </p:scale>
        <p:origin x="-2128" y="-96"/>
      </p:cViewPr>
      <p:guideLst>
        <p:guide orient="horz" pos="2924"/>
        <p:guide pos="22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dgm:spPr/>
      <dgm:t>
        <a:bodyPr/>
        <a:lstStyle/>
        <a:p>
          <a:endParaRPr lang="en-US"/>
        </a:p>
      </dgm:t>
    </dgm:pt>
    <dgm:pt modelId="{B7D5CB31-52A7-2C42-9F1A-684D27BD374A}">
      <dgm:prSet/>
      <dgm:spPr/>
      <dgm:t>
        <a:bodyPr/>
        <a:lstStyle/>
        <a:p>
          <a:pPr rtl="0"/>
          <a:r>
            <a:rPr lang="en-US" smtClean="0"/>
            <a:t>Target acquisition and information gathering</a:t>
          </a:r>
          <a:endParaRPr lang="en-US"/>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smtClean="0"/>
            <a:t>Initial access</a:t>
          </a:r>
          <a:endParaRPr lang="en-US"/>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dgm:t>
        <a:bodyPr/>
        <a:lstStyle/>
        <a:p>
          <a:pPr rtl="0"/>
          <a:r>
            <a:rPr lang="en-US" smtClean="0"/>
            <a:t>Privilege escalation</a:t>
          </a:r>
          <a:endParaRPr lang="en-US"/>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dgm:t>
        <a:bodyPr/>
        <a:lstStyle/>
        <a:p>
          <a:pPr rtl="0"/>
          <a:r>
            <a:rPr lang="en-US" smtClean="0"/>
            <a:t>Information gathering or system exploit</a:t>
          </a:r>
          <a:endParaRPr lang="en-US"/>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smtClean="0"/>
            <a:t>Maintaining access</a:t>
          </a:r>
          <a:endParaRPr lang="en-US"/>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dgm:t>
        <a:bodyPr/>
        <a:lstStyle/>
        <a:p>
          <a:pPr rtl="0"/>
          <a:r>
            <a:rPr lang="en-US" smtClean="0"/>
            <a:t>Covering tracks</a:t>
          </a:r>
          <a:endParaRPr lang="en-US"/>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t>
        <a:bodyPr/>
        <a:lstStyle/>
        <a:p>
          <a:endParaRPr lang="en-US"/>
        </a:p>
      </dgm:t>
    </dgm:pt>
    <dgm:pt modelId="{A86BA16E-AC4F-E04B-820B-E3B87DFBC5A9}" type="pres">
      <dgm:prSet presAssocID="{B7D5CB31-52A7-2C42-9F1A-684D27BD374A}" presName="node" presStyleLbl="node1" presStyleIdx="0" presStyleCnt="6">
        <dgm:presLayoutVars>
          <dgm:bulletEnabled val="1"/>
        </dgm:presLayoutVars>
      </dgm:prSet>
      <dgm:spPr/>
      <dgm:t>
        <a:bodyPr/>
        <a:lstStyle/>
        <a:p>
          <a:endParaRPr lang="en-US"/>
        </a:p>
      </dgm:t>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t>
        <a:bodyPr/>
        <a:lstStyle/>
        <a:p>
          <a:endParaRPr lang="en-US"/>
        </a:p>
      </dgm:t>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t>
        <a:bodyPr/>
        <a:lstStyle/>
        <a:p>
          <a:endParaRPr lang="en-US"/>
        </a:p>
      </dgm:t>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t>
        <a:bodyPr/>
        <a:lstStyle/>
        <a:p>
          <a:endParaRPr lang="en-US"/>
        </a:p>
      </dgm:t>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t>
        <a:bodyPr/>
        <a:lstStyle/>
        <a:p>
          <a:endParaRPr lang="en-US"/>
        </a:p>
      </dgm:t>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t>
        <a:bodyPr/>
        <a:lstStyle/>
        <a:p>
          <a:endParaRPr lang="en-US"/>
        </a:p>
      </dgm:t>
    </dgm:pt>
  </dgm:ptLst>
  <dgm:cxnLst>
    <dgm:cxn modelId="{F066C4BB-1A2B-6E4E-AB4D-2C6486E85294}" srcId="{69689993-A608-0F4A-B609-2A25CAA6B076}" destId="{AB3FA4D1-D445-6E46-8475-88DDED8DF198}" srcOrd="4" destOrd="0" parTransId="{4F6846BB-6B89-0C4C-B739-C94DCCFDB257}" sibTransId="{4A8EAB5D-7450-9046-8856-0210B53B77C9}"/>
    <dgm:cxn modelId="{1C1CAF4F-6931-5943-978C-50DA4870C5C4}" srcId="{69689993-A608-0F4A-B609-2A25CAA6B076}" destId="{310E58A9-AC31-2345-9DA0-21BCB468ADB9}" srcOrd="2" destOrd="0" parTransId="{03E9110C-8BED-6D4A-8F43-88D8D24AB143}" sibTransId="{713275A2-EF9B-C546-85BB-DD520F96A12D}"/>
    <dgm:cxn modelId="{ACBA6515-7E8D-48D9-B641-3D96DCC37E52}" type="presOf" srcId="{AB3FA4D1-D445-6E46-8475-88DDED8DF198}" destId="{14485093-1F1B-5D49-B8E1-02E45C547FDB}" srcOrd="0" destOrd="0" presId="urn:microsoft.com/office/officeart/2005/8/layout/default"/>
    <dgm:cxn modelId="{7E33C85B-725A-5648-991B-E9A0FC31C3D6}" srcId="{69689993-A608-0F4A-B609-2A25CAA6B076}" destId="{6E378186-BFDE-7B45-9AFB-6ADAA33D7EF5}" srcOrd="5" destOrd="0" parTransId="{89A27089-D4A9-5D41-9671-D6B20F519C56}" sibTransId="{626E57D7-0F69-DA46-BB16-B660761110FD}"/>
    <dgm:cxn modelId="{5C7CF3B4-9958-4324-AB47-A6CB03441701}" type="presOf" srcId="{BE967D10-76BB-244F-8366-2B2F2CB8CAA7}" destId="{BC544D0F-1EDE-9443-BA37-B40EB0DF35F8}" srcOrd="0" destOrd="0" presId="urn:microsoft.com/office/officeart/2005/8/layout/default"/>
    <dgm:cxn modelId="{290EB0A6-89CB-4C07-8A65-417800700974}"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F4EFFEBF-A7B7-48E1-BA88-0D6748E725AF}" type="presOf" srcId="{6E378186-BFDE-7B45-9AFB-6ADAA33D7EF5}" destId="{D278A66A-1C9D-964C-944D-320621A818BD}" srcOrd="0" destOrd="0" presId="urn:microsoft.com/office/officeart/2005/8/layout/default"/>
    <dgm:cxn modelId="{A6C41029-0093-40F9-AAED-E1D3FE45E830}" type="presOf" srcId="{310E58A9-AC31-2345-9DA0-21BCB468ADB9}" destId="{4B00634A-7EB6-4A48-B27F-677F606BAC24}" srcOrd="0" destOrd="0" presId="urn:microsoft.com/office/officeart/2005/8/layout/default"/>
    <dgm:cxn modelId="{4430D97D-BCC5-9941-A273-63253BF79EB2}" srcId="{69689993-A608-0F4A-B609-2A25CAA6B076}" destId="{BE967D10-76BB-244F-8366-2B2F2CB8CAA7}" srcOrd="1" destOrd="0" parTransId="{F86DA9D4-48CB-BB41-818D-68AFDFBD6BCC}" sibTransId="{095A873D-16E5-B742-9604-F33541A95589}"/>
    <dgm:cxn modelId="{5534D722-722A-9A48-A7A8-49760E75BD1A}" srcId="{69689993-A608-0F4A-B609-2A25CAA6B076}" destId="{0ABC1901-0F3C-9A44-B900-E447E627FD0A}" srcOrd="3" destOrd="0" parTransId="{BC1D6A23-3960-B949-8286-BA3242B38BA1}" sibTransId="{D65B1CB8-CAB6-4E4A-9351-DC2344934A3A}"/>
    <dgm:cxn modelId="{93320724-F316-496A-9CE6-D45502414F7D}" type="presOf" srcId="{0ABC1901-0F3C-9A44-B900-E447E627FD0A}" destId="{22169D04-2360-A443-8CE5-0174128DF5E6}" srcOrd="0" destOrd="0" presId="urn:microsoft.com/office/officeart/2005/8/layout/default"/>
    <dgm:cxn modelId="{0616EBFC-139F-4B8A-B2C3-3461113E5214}" type="presOf" srcId="{B7D5CB31-52A7-2C42-9F1A-684D27BD374A}" destId="{A86BA16E-AC4F-E04B-820B-E3B87DFBC5A9}" srcOrd="0" destOrd="0" presId="urn:microsoft.com/office/officeart/2005/8/layout/default"/>
    <dgm:cxn modelId="{4DB289D9-5BC1-4AB3-A25C-700AB7EEBC8C}" type="presParOf" srcId="{8DE4CA74-0CF1-2E4D-9130-64EDAC61D05F}" destId="{A86BA16E-AC4F-E04B-820B-E3B87DFBC5A9}" srcOrd="0" destOrd="0" presId="urn:microsoft.com/office/officeart/2005/8/layout/default"/>
    <dgm:cxn modelId="{AE868263-8F77-473B-BC6B-47DBD6BA727A}" type="presParOf" srcId="{8DE4CA74-0CF1-2E4D-9130-64EDAC61D05F}" destId="{EAA2501C-1882-6C47-8549-2A19C21E1B9E}" srcOrd="1" destOrd="0" presId="urn:microsoft.com/office/officeart/2005/8/layout/default"/>
    <dgm:cxn modelId="{85DC4B12-4F21-47E8-B83C-671351D480CA}" type="presParOf" srcId="{8DE4CA74-0CF1-2E4D-9130-64EDAC61D05F}" destId="{BC544D0F-1EDE-9443-BA37-B40EB0DF35F8}" srcOrd="2" destOrd="0" presId="urn:microsoft.com/office/officeart/2005/8/layout/default"/>
    <dgm:cxn modelId="{E0D2C67D-8754-46B8-A66B-CBFB7EDEAB3F}" type="presParOf" srcId="{8DE4CA74-0CF1-2E4D-9130-64EDAC61D05F}" destId="{014A3BC5-7E28-C84A-8281-3C0E45AE6BA6}" srcOrd="3" destOrd="0" presId="urn:microsoft.com/office/officeart/2005/8/layout/default"/>
    <dgm:cxn modelId="{980DB61F-0C33-41EF-8E22-39D667CA16E7}" type="presParOf" srcId="{8DE4CA74-0CF1-2E4D-9130-64EDAC61D05F}" destId="{4B00634A-7EB6-4A48-B27F-677F606BAC24}" srcOrd="4" destOrd="0" presId="urn:microsoft.com/office/officeart/2005/8/layout/default"/>
    <dgm:cxn modelId="{FF8406B8-A685-4E74-A385-014FD1736B1F}" type="presParOf" srcId="{8DE4CA74-0CF1-2E4D-9130-64EDAC61D05F}" destId="{B4D22463-B97C-D24E-A6E7-9627C99941ED}" srcOrd="5" destOrd="0" presId="urn:microsoft.com/office/officeart/2005/8/layout/default"/>
    <dgm:cxn modelId="{7EC6892A-7360-46BA-A2E3-5FBD01D18B7D}" type="presParOf" srcId="{8DE4CA74-0CF1-2E4D-9130-64EDAC61D05F}" destId="{22169D04-2360-A443-8CE5-0174128DF5E6}" srcOrd="6" destOrd="0" presId="urn:microsoft.com/office/officeart/2005/8/layout/default"/>
    <dgm:cxn modelId="{A3F44686-188F-481A-B7B0-CED40D986A3D}" type="presParOf" srcId="{8DE4CA74-0CF1-2E4D-9130-64EDAC61D05F}" destId="{27CB4B39-F167-5A4A-9460-55FF63FFA1A8}" srcOrd="7" destOrd="0" presId="urn:microsoft.com/office/officeart/2005/8/layout/default"/>
    <dgm:cxn modelId="{2A7A8094-92BC-4F53-AB61-EE27042ACA21}" type="presParOf" srcId="{8DE4CA74-0CF1-2E4D-9130-64EDAC61D05F}" destId="{14485093-1F1B-5D49-B8E1-02E45C547FDB}" srcOrd="8" destOrd="0" presId="urn:microsoft.com/office/officeart/2005/8/layout/default"/>
    <dgm:cxn modelId="{4B1BAF8C-C80E-4143-BAC5-3250DDE61063}" type="presParOf" srcId="{8DE4CA74-0CF1-2E4D-9130-64EDAC61D05F}" destId="{949CC21E-5DCD-8F40-AE4B-51DC4F086BB6}" srcOrd="9" destOrd="0" presId="urn:microsoft.com/office/officeart/2005/8/layout/default"/>
    <dgm:cxn modelId="{9E069AC6-4EAC-450C-94EA-5A82DCC78573}"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dgm:t>
        <a:bodyPr/>
        <a:lstStyle/>
        <a:p>
          <a:r>
            <a:rPr lang="en-US" b="1" dirty="0" smtClean="0"/>
            <a:t>Intrusion Detection Message Exchange Requirements (RFC 4766)</a:t>
          </a:r>
          <a:endParaRPr lang="en-US" dirty="0"/>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dgm:t>
        <a:bodyPr/>
        <a:lstStyle/>
        <a:p>
          <a:r>
            <a:rPr lang="en-US" dirty="0" smtClean="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dgm:t>
        <a:bodyPr/>
        <a:lstStyle/>
        <a:p>
          <a:r>
            <a:rPr lang="en-US" smtClean="0"/>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dgm:t>
        <a:bodyPr/>
        <a:lstStyle/>
        <a:p>
          <a:r>
            <a:rPr lang="en-US" b="1" dirty="0" smtClean="0"/>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dgm:t>
        <a:bodyPr/>
        <a:lstStyle/>
        <a:p>
          <a:r>
            <a:rPr lang="en-US" smtClean="0"/>
            <a:t>Document describes a data model to represent information exported by intrusion detection systems and explains the rationale for using this model</a:t>
          </a:r>
          <a:endParaRPr lang="en-US" dirty="0" smtClean="0"/>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dgm:t>
        <a:bodyPr/>
        <a:lstStyle/>
        <a:p>
          <a:r>
            <a:rPr lang="en-US" dirty="0" smtClean="0"/>
            <a:t>An implementation of the data model in the Extensible Markup Language (XML) is presented, and XML Document Type Definition is developed, and examples are provided</a:t>
          </a:r>
          <a:endParaRPr lang="en-US" dirty="0"/>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dgm:t>
        <a:bodyPr/>
        <a:lstStyle/>
        <a:p>
          <a:r>
            <a:rPr lang="en-US" b="1" smtClean="0"/>
            <a:t>The Intrusion Detection Exchange Protocol (RFC 4767)</a:t>
          </a:r>
          <a:endParaRPr lang="en-US" b="1" dirty="0" smtClean="0"/>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dgm:t>
        <a:bodyPr/>
        <a:lstStyle/>
        <a:p>
          <a:r>
            <a:rPr lang="en-US" smtClean="0"/>
            <a:t>Document describes the Intrusion Detection Exchange Protocol (IDXP), an application level protocol for exchanging data between intrusion detection entities</a:t>
          </a:r>
          <a:endParaRPr lang="en-US" dirty="0" smtClean="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dgm:t>
        <a:bodyPr/>
        <a:lstStyle/>
        <a:p>
          <a:r>
            <a:rPr lang="en-US" smtClean="0"/>
            <a:t>IDXP supports mutual authentication, integrity, and confidentiality over a connection oriented protocol</a:t>
          </a:r>
          <a:endParaRPr lang="en-US" dirty="0"/>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t>
        <a:bodyPr/>
        <a:lstStyle/>
        <a:p>
          <a:endParaRPr lang="en-US"/>
        </a:p>
      </dgm:t>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t>
        <a:bodyPr/>
        <a:lstStyle/>
        <a:p>
          <a:endParaRPr lang="en-US"/>
        </a:p>
      </dgm:t>
    </dgm:pt>
    <dgm:pt modelId="{1D279D11-A7BC-4345-8179-DF5F6025BAEB}" type="pres">
      <dgm:prSet presAssocID="{499D0E72-F52F-E44A-82AF-0BA2F47D3458}" presName="parentText" presStyleLbl="node1" presStyleIdx="0" presStyleCnt="3">
        <dgm:presLayoutVars>
          <dgm:chMax val="0"/>
          <dgm:bulletEnabled val="1"/>
        </dgm:presLayoutVars>
      </dgm:prSet>
      <dgm:spPr/>
      <dgm:t>
        <a:bodyPr/>
        <a:lstStyle/>
        <a:p>
          <a:endParaRPr lang="en-US"/>
        </a:p>
      </dgm:t>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t>
        <a:bodyPr/>
        <a:lstStyle/>
        <a:p>
          <a:endParaRPr lang="en-US"/>
        </a:p>
      </dgm:t>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t>
        <a:bodyPr/>
        <a:lstStyle/>
        <a:p>
          <a:endParaRPr lang="en-US"/>
        </a:p>
      </dgm:t>
    </dgm:pt>
    <dgm:pt modelId="{50C9228A-BEF3-6740-9918-C3F1B67D0F2B}" type="pres">
      <dgm:prSet presAssocID="{CD598BF4-6E3C-9440-9C11-CDBA5E5DFA6B}" presName="parentText" presStyleLbl="node1" presStyleIdx="1" presStyleCnt="3">
        <dgm:presLayoutVars>
          <dgm:chMax val="0"/>
          <dgm:bulletEnabled val="1"/>
        </dgm:presLayoutVars>
      </dgm:prSet>
      <dgm:spPr/>
      <dgm:t>
        <a:bodyPr/>
        <a:lstStyle/>
        <a:p>
          <a:endParaRPr lang="en-US"/>
        </a:p>
      </dgm:t>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t>
        <a:bodyPr/>
        <a:lstStyle/>
        <a:p>
          <a:endParaRPr lang="en-US"/>
        </a:p>
      </dgm:t>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t>
        <a:bodyPr/>
        <a:lstStyle/>
        <a:p>
          <a:endParaRPr lang="en-US"/>
        </a:p>
      </dgm:t>
    </dgm:pt>
    <dgm:pt modelId="{96383F0D-BD30-014C-B6FE-AE96BD009901}" type="pres">
      <dgm:prSet presAssocID="{99A4E792-5671-174F-8348-0587008ED7B4}" presName="parentText" presStyleLbl="node1" presStyleIdx="2" presStyleCnt="3">
        <dgm:presLayoutVars>
          <dgm:chMax val="0"/>
          <dgm:bulletEnabled val="1"/>
        </dgm:presLayoutVars>
      </dgm:prSet>
      <dgm:spPr/>
      <dgm:t>
        <a:bodyPr/>
        <a:lstStyle/>
        <a:p>
          <a:endParaRPr lang="en-US"/>
        </a:p>
      </dgm:t>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t>
        <a:bodyPr/>
        <a:lstStyle/>
        <a:p>
          <a:endParaRPr lang="en-US"/>
        </a:p>
      </dgm:t>
    </dgm:pt>
  </dgm:ptLst>
  <dgm:cxnLst>
    <dgm:cxn modelId="{0625230D-51E1-E148-B0F1-884D913B4CEA}" srcId="{499D0E72-F52F-E44A-82AF-0BA2F47D3458}" destId="{C16AAED6-CCDA-5A4A-9061-1D2B215B50C5}" srcOrd="0" destOrd="0" parTransId="{D555FA89-D0A6-5A4D-A568-F1C26D871573}" sibTransId="{587F9493-DE03-5142-8120-368EADCBF19E}"/>
    <dgm:cxn modelId="{F4F76283-A1FA-48DC-A1F0-31B601116A00}" type="presOf" srcId="{99A4E792-5671-174F-8348-0587008ED7B4}" destId="{96383F0D-BD30-014C-B6FE-AE96BD009901}" srcOrd="1"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B9698452-DC3B-EA46-B030-1A4FF587794B}" srcId="{8FCE45D2-F0A9-1A4B-BF8B-945174DCE716}" destId="{99A4E792-5671-174F-8348-0587008ED7B4}" srcOrd="2" destOrd="0" parTransId="{71918D7C-B3E2-844B-AEB2-074E489666BA}" sibTransId="{D460320C-5F5C-D74A-974C-E8EB76C12A52}"/>
    <dgm:cxn modelId="{DCDF27E2-0515-420E-8262-5B98E4094D49}"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38E1134F-F05D-764C-9723-FC1D9BE8D78F}" srcId="{CD598BF4-6E3C-9440-9C11-CDBA5E5DFA6B}" destId="{D9CDF1C7-C2CA-CD41-93B6-607D6D780C46}" srcOrd="1" destOrd="0" parTransId="{D4CD7FF2-4C48-7A42-A910-B11DA9E2D5A0}" sibTransId="{C9F85DB4-3D1E-B440-ADE5-DC328582AF44}"/>
    <dgm:cxn modelId="{5E922F18-A477-4CA0-B977-2E39173CD0D0}" type="presOf" srcId="{8FCE45D2-F0A9-1A4B-BF8B-945174DCE716}" destId="{5E9976D1-A195-7E41-95A3-1D16782861E1}" srcOrd="0" destOrd="0" presId="urn:microsoft.com/office/officeart/2005/8/layout/list1"/>
    <dgm:cxn modelId="{34BA3CF2-7460-6E4E-9543-22C42D6363F7}" srcId="{499D0E72-F52F-E44A-82AF-0BA2F47D3458}" destId="{F530450E-A2AA-AB49-AFC3-FF0D8596A616}" srcOrd="1" destOrd="0" parTransId="{AF707E42-5DB2-494E-8196-550B027470BF}" sibTransId="{8E1CAB0D-7D41-0A48-9F90-88756C1C300D}"/>
    <dgm:cxn modelId="{1276F233-D347-B342-9B31-3D7B14EA7307}" srcId="{99A4E792-5671-174F-8348-0587008ED7B4}" destId="{B9240FE0-120A-5243-9CCA-9AEA35445369}" srcOrd="0" destOrd="0" parTransId="{E19B4119-9F10-944D-A883-8B196A5404FA}" sibTransId="{6173F41C-26D5-3D48-8C70-AF925B8E27D9}"/>
    <dgm:cxn modelId="{2056887A-9B7F-40D9-BA0D-8B3658D3392A}" type="presOf" srcId="{D9CDF1C7-C2CA-CD41-93B6-607D6D780C46}" destId="{753FC51C-FA6F-AD46-90DB-464A32436AD6}" srcOrd="0" destOrd="1" presId="urn:microsoft.com/office/officeart/2005/8/layout/list1"/>
    <dgm:cxn modelId="{86A841A7-3D34-417B-87C6-38F21C938697}" type="presOf" srcId="{CD598BF4-6E3C-9440-9C11-CDBA5E5DFA6B}" destId="{E8CFF892-45D5-B347-B71C-40A2C1FCB694}" srcOrd="0" destOrd="0" presId="urn:microsoft.com/office/officeart/2005/8/layout/list1"/>
    <dgm:cxn modelId="{C7E779A3-FCAB-5E4E-A2D6-9F5A506F431E}" srcId="{8FCE45D2-F0A9-1A4B-BF8B-945174DCE716}" destId="{CD598BF4-6E3C-9440-9C11-CDBA5E5DFA6B}" srcOrd="1" destOrd="0" parTransId="{47565AA5-9F84-8C41-AEA9-25E84E0E140D}" sibTransId="{985B58B5-FCAC-C04E-9C52-66C3042B7606}"/>
    <dgm:cxn modelId="{02725D1F-7C6D-4E03-8198-D5F56BB3620A}" type="presOf" srcId="{F530450E-A2AA-AB49-AFC3-FF0D8596A616}" destId="{1A2F9A87-1F16-4445-881A-B77AD42E9FE0}" srcOrd="0" destOrd="1" presId="urn:microsoft.com/office/officeart/2005/8/layout/list1"/>
    <dgm:cxn modelId="{160A61E5-76C5-4ECC-B2C9-BD4A11951A47}" type="presOf" srcId="{99A4E792-5671-174F-8348-0587008ED7B4}" destId="{F7D91141-858B-7547-844B-25488CC49E9E}" srcOrd="0" destOrd="0" presId="urn:microsoft.com/office/officeart/2005/8/layout/list1"/>
    <dgm:cxn modelId="{C3C821AA-3BF0-4D6F-A7CF-491CD12BFB4B}" type="presOf" srcId="{B9240FE0-120A-5243-9CCA-9AEA35445369}" destId="{3B6C441B-4B2B-5240-BB2D-310A3397BF9F}" srcOrd="0" destOrd="0" presId="urn:microsoft.com/office/officeart/2005/8/layout/list1"/>
    <dgm:cxn modelId="{8ACA0C09-DA24-4484-9FB1-97B417816D0B}" type="presOf" srcId="{499D0E72-F52F-E44A-82AF-0BA2F47D3458}" destId="{1D279D11-A7BC-4345-8179-DF5F6025BAEB}" srcOrd="1" destOrd="0" presId="urn:microsoft.com/office/officeart/2005/8/layout/list1"/>
    <dgm:cxn modelId="{14BB8107-3E64-4D13-AFF6-AF40F2A0F298}" type="presOf" srcId="{499D0E72-F52F-E44A-82AF-0BA2F47D3458}" destId="{44D4E4A3-6762-434A-8474-8A32967FE1C9}" srcOrd="0" destOrd="0" presId="urn:microsoft.com/office/officeart/2005/8/layout/list1"/>
    <dgm:cxn modelId="{74434236-003A-45BA-AE20-4C7B23F5BAC5}" type="presOf" srcId="{C16AAED6-CCDA-5A4A-9061-1D2B215B50C5}" destId="{1A2F9A87-1F16-4445-881A-B77AD42E9FE0}" srcOrd="0" destOrd="0" presId="urn:microsoft.com/office/officeart/2005/8/layout/list1"/>
    <dgm:cxn modelId="{C386CADB-DE59-4361-A9D1-126A2D88187D}" type="presOf" srcId="{BDD7BB8E-13FD-3644-878D-6E18CF5401C0}" destId="{753FC51C-FA6F-AD46-90DB-464A32436AD6}" srcOrd="0" destOrd="0" presId="urn:microsoft.com/office/officeart/2005/8/layout/list1"/>
    <dgm:cxn modelId="{1CB6D2D4-EF68-4668-8175-04B4E28A8EA6}" type="presOf" srcId="{CD598BF4-6E3C-9440-9C11-CDBA5E5DFA6B}" destId="{50C9228A-BEF3-6740-9918-C3F1B67D0F2B}" srcOrd="1"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4D043DBC-B39A-437E-88C3-747C34E32E7C}" type="presParOf" srcId="{5E9976D1-A195-7E41-95A3-1D16782861E1}" destId="{5F3A542B-13A1-F249-88B0-F7F72CB09AAE}" srcOrd="0" destOrd="0" presId="urn:microsoft.com/office/officeart/2005/8/layout/list1"/>
    <dgm:cxn modelId="{307458F4-B519-4F42-9208-EA2DA182E32D}" type="presParOf" srcId="{5F3A542B-13A1-F249-88B0-F7F72CB09AAE}" destId="{44D4E4A3-6762-434A-8474-8A32967FE1C9}" srcOrd="0" destOrd="0" presId="urn:microsoft.com/office/officeart/2005/8/layout/list1"/>
    <dgm:cxn modelId="{2FADB4E9-D1B3-406E-8A12-E011C3FD6A0B}" type="presParOf" srcId="{5F3A542B-13A1-F249-88B0-F7F72CB09AAE}" destId="{1D279D11-A7BC-4345-8179-DF5F6025BAEB}" srcOrd="1" destOrd="0" presId="urn:microsoft.com/office/officeart/2005/8/layout/list1"/>
    <dgm:cxn modelId="{29A7A9D0-AF25-4C80-82D0-1BB4F2D4AA8E}" type="presParOf" srcId="{5E9976D1-A195-7E41-95A3-1D16782861E1}" destId="{BEB1AA60-DA9E-714F-9A3E-ABD60D6545B1}" srcOrd="1" destOrd="0" presId="urn:microsoft.com/office/officeart/2005/8/layout/list1"/>
    <dgm:cxn modelId="{B32CF9AE-8A77-4E21-98AC-615E4989745D}" type="presParOf" srcId="{5E9976D1-A195-7E41-95A3-1D16782861E1}" destId="{1A2F9A87-1F16-4445-881A-B77AD42E9FE0}" srcOrd="2" destOrd="0" presId="urn:microsoft.com/office/officeart/2005/8/layout/list1"/>
    <dgm:cxn modelId="{AD2F4A8D-D485-4524-AA87-A2F10EC55E4A}" type="presParOf" srcId="{5E9976D1-A195-7E41-95A3-1D16782861E1}" destId="{A41605C6-DEBD-484D-9089-6416B2ACF5EB}" srcOrd="3" destOrd="0" presId="urn:microsoft.com/office/officeart/2005/8/layout/list1"/>
    <dgm:cxn modelId="{91368DEA-7488-4630-9F46-97BBCD07C40D}" type="presParOf" srcId="{5E9976D1-A195-7E41-95A3-1D16782861E1}" destId="{2560604D-BB76-2445-A8FC-39C285147738}" srcOrd="4" destOrd="0" presId="urn:microsoft.com/office/officeart/2005/8/layout/list1"/>
    <dgm:cxn modelId="{4C97E144-C3D4-4E2D-91DA-E65952DEA8D9}" type="presParOf" srcId="{2560604D-BB76-2445-A8FC-39C285147738}" destId="{E8CFF892-45D5-B347-B71C-40A2C1FCB694}" srcOrd="0" destOrd="0" presId="urn:microsoft.com/office/officeart/2005/8/layout/list1"/>
    <dgm:cxn modelId="{5BFD6631-2CE8-48E4-8A2E-94242594AF60}" type="presParOf" srcId="{2560604D-BB76-2445-A8FC-39C285147738}" destId="{50C9228A-BEF3-6740-9918-C3F1B67D0F2B}" srcOrd="1" destOrd="0" presId="urn:microsoft.com/office/officeart/2005/8/layout/list1"/>
    <dgm:cxn modelId="{E36008F5-D7A6-46B2-90B1-791C8B819B03}" type="presParOf" srcId="{5E9976D1-A195-7E41-95A3-1D16782861E1}" destId="{3BE644A4-F25C-5E49-B8CC-274056C428AD}" srcOrd="5" destOrd="0" presId="urn:microsoft.com/office/officeart/2005/8/layout/list1"/>
    <dgm:cxn modelId="{1790AF65-22B4-4773-8E32-46EF553E6C3F}" type="presParOf" srcId="{5E9976D1-A195-7E41-95A3-1D16782861E1}" destId="{753FC51C-FA6F-AD46-90DB-464A32436AD6}" srcOrd="6" destOrd="0" presId="urn:microsoft.com/office/officeart/2005/8/layout/list1"/>
    <dgm:cxn modelId="{57DD03B2-9F05-429D-9D2A-59462236C078}" type="presParOf" srcId="{5E9976D1-A195-7E41-95A3-1D16782861E1}" destId="{BB29F6D4-3535-F54D-AE2E-46E0F4FA3719}" srcOrd="7" destOrd="0" presId="urn:microsoft.com/office/officeart/2005/8/layout/list1"/>
    <dgm:cxn modelId="{27115924-0FBC-4CBB-9680-2086FCC20A9A}" type="presParOf" srcId="{5E9976D1-A195-7E41-95A3-1D16782861E1}" destId="{E3E10BF4-79E0-964C-AFD8-852B8F7054F7}" srcOrd="8" destOrd="0" presId="urn:microsoft.com/office/officeart/2005/8/layout/list1"/>
    <dgm:cxn modelId="{396651B3-A636-4A47-99B1-4D6A52F3648A}" type="presParOf" srcId="{E3E10BF4-79E0-964C-AFD8-852B8F7054F7}" destId="{F7D91141-858B-7547-844B-25488CC49E9E}" srcOrd="0" destOrd="0" presId="urn:microsoft.com/office/officeart/2005/8/layout/list1"/>
    <dgm:cxn modelId="{3587349A-6D8F-41BC-8B76-383D90970566}" type="presParOf" srcId="{E3E10BF4-79E0-964C-AFD8-852B8F7054F7}" destId="{96383F0D-BD30-014C-B6FE-AE96BD009901}" srcOrd="1" destOrd="0" presId="urn:microsoft.com/office/officeart/2005/8/layout/list1"/>
    <dgm:cxn modelId="{DE487928-AF51-40A2-BC61-5794E687C51B}" type="presParOf" srcId="{5E9976D1-A195-7E41-95A3-1D16782861E1}" destId="{59BBBC2A-FA12-B740-82FE-1949FAD1EA78}" srcOrd="9" destOrd="0" presId="urn:microsoft.com/office/officeart/2005/8/layout/list1"/>
    <dgm:cxn modelId="{B75A78D9-1863-4329-A7D9-4CFC533AFA35}"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743743"/>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Target acquisition and information gathering</a:t>
          </a:r>
          <a:endParaRPr lang="en-US" sz="2600" kern="1200"/>
        </a:p>
      </dsp:txBody>
      <dsp:txXfrm>
        <a:off x="0" y="743743"/>
        <a:ext cx="2571749" cy="1543050"/>
      </dsp:txXfrm>
    </dsp:sp>
    <dsp:sp modelId="{BC544D0F-1EDE-9443-BA37-B40EB0DF35F8}">
      <dsp:nvSpPr>
        <dsp:cNvPr id="0" name=""/>
        <dsp:cNvSpPr/>
      </dsp:nvSpPr>
      <dsp:spPr>
        <a:xfrm>
          <a:off x="2828925" y="743743"/>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Initial access</a:t>
          </a:r>
          <a:endParaRPr lang="en-US" sz="2600" kern="1200"/>
        </a:p>
      </dsp:txBody>
      <dsp:txXfrm>
        <a:off x="2828925" y="743743"/>
        <a:ext cx="2571749" cy="1543050"/>
      </dsp:txXfrm>
    </dsp:sp>
    <dsp:sp modelId="{4B00634A-7EB6-4A48-B27F-677F606BAC24}">
      <dsp:nvSpPr>
        <dsp:cNvPr id="0" name=""/>
        <dsp:cNvSpPr/>
      </dsp:nvSpPr>
      <dsp:spPr>
        <a:xfrm>
          <a:off x="5657849" y="743743"/>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Privilege escalation</a:t>
          </a:r>
          <a:endParaRPr lang="en-US" sz="2600" kern="1200"/>
        </a:p>
      </dsp:txBody>
      <dsp:txXfrm>
        <a:off x="5657849" y="743743"/>
        <a:ext cx="2571749" cy="1543050"/>
      </dsp:txXfrm>
    </dsp:sp>
    <dsp:sp modelId="{22169D04-2360-A443-8CE5-0174128DF5E6}">
      <dsp:nvSpPr>
        <dsp:cNvPr id="0" name=""/>
        <dsp:cNvSpPr/>
      </dsp:nvSpPr>
      <dsp:spPr>
        <a:xfrm>
          <a:off x="0" y="2543969"/>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Information gathering or system exploit</a:t>
          </a:r>
          <a:endParaRPr lang="en-US" sz="2600" kern="1200"/>
        </a:p>
      </dsp:txBody>
      <dsp:txXfrm>
        <a:off x="0" y="2543969"/>
        <a:ext cx="2571749" cy="1543050"/>
      </dsp:txXfrm>
    </dsp:sp>
    <dsp:sp modelId="{14485093-1F1B-5D49-B8E1-02E45C547FDB}">
      <dsp:nvSpPr>
        <dsp:cNvPr id="0" name=""/>
        <dsp:cNvSpPr/>
      </dsp:nvSpPr>
      <dsp:spPr>
        <a:xfrm>
          <a:off x="2828925" y="2543969"/>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Maintaining access</a:t>
          </a:r>
          <a:endParaRPr lang="en-US" sz="2600" kern="1200"/>
        </a:p>
      </dsp:txBody>
      <dsp:txXfrm>
        <a:off x="2828925" y="2543969"/>
        <a:ext cx="2571749" cy="1543050"/>
      </dsp:txXfrm>
    </dsp:sp>
    <dsp:sp modelId="{D278A66A-1C9D-964C-944D-320621A818BD}">
      <dsp:nvSpPr>
        <dsp:cNvPr id="0" name=""/>
        <dsp:cNvSpPr/>
      </dsp:nvSpPr>
      <dsp:spPr>
        <a:xfrm>
          <a:off x="5657849" y="2543969"/>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Covering tracks</a:t>
          </a:r>
          <a:endParaRPr lang="en-US" sz="2600" kern="1200"/>
        </a:p>
      </dsp:txBody>
      <dsp:txXfrm>
        <a:off x="5657849" y="2543969"/>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364184"/>
          <a:ext cx="8534400" cy="7575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Document defines requirements for the Intrusion Detection Message Exchange Format (IDMEF)</a:t>
          </a:r>
        </a:p>
        <a:p>
          <a:pPr marL="114300" lvl="1" indent="-114300" algn="l" defTabSz="577850">
            <a:lnSpc>
              <a:spcPct val="90000"/>
            </a:lnSpc>
            <a:spcBef>
              <a:spcPct val="0"/>
            </a:spcBef>
            <a:spcAft>
              <a:spcPct val="15000"/>
            </a:spcAft>
            <a:buChar char="••"/>
          </a:pPr>
          <a:r>
            <a:rPr lang="en-US" sz="1300" kern="1200" smtClean="0"/>
            <a:t>Also specifies requirements for a communication protocol for communicating IDMEF</a:t>
          </a:r>
          <a:endParaRPr lang="en-US" sz="1300" kern="1200" dirty="0"/>
        </a:p>
      </dsp:txBody>
      <dsp:txXfrm>
        <a:off x="0" y="364184"/>
        <a:ext cx="8534400" cy="757575"/>
      </dsp:txXfrm>
    </dsp:sp>
    <dsp:sp modelId="{1D279D11-A7BC-4345-8179-DF5F6025BAEB}">
      <dsp:nvSpPr>
        <dsp:cNvPr id="0" name=""/>
        <dsp:cNvSpPr/>
      </dsp:nvSpPr>
      <dsp:spPr>
        <a:xfrm>
          <a:off x="426720" y="172304"/>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dirty="0" smtClean="0"/>
            <a:t>Intrusion Detection Message Exchange Requirements (RFC 4766)</a:t>
          </a:r>
          <a:endParaRPr lang="en-US" sz="1300" kern="1200" dirty="0"/>
        </a:p>
      </dsp:txBody>
      <dsp:txXfrm>
        <a:off x="445454" y="191038"/>
        <a:ext cx="5936612" cy="346292"/>
      </dsp:txXfrm>
    </dsp:sp>
    <dsp:sp modelId="{753FC51C-FA6F-AD46-90DB-464A32436AD6}">
      <dsp:nvSpPr>
        <dsp:cNvPr id="0" name=""/>
        <dsp:cNvSpPr/>
      </dsp:nvSpPr>
      <dsp:spPr>
        <a:xfrm>
          <a:off x="0" y="1383840"/>
          <a:ext cx="8534400" cy="1126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Document describes a data model to represent information exported by intrusion detection systems and explains the rationale for using this model</a:t>
          </a:r>
          <a:endParaRPr lang="en-US" sz="1300" kern="1200" dirty="0" smtClean="0"/>
        </a:p>
        <a:p>
          <a:pPr marL="114300" lvl="1" indent="-114300" algn="l" defTabSz="577850">
            <a:lnSpc>
              <a:spcPct val="90000"/>
            </a:lnSpc>
            <a:spcBef>
              <a:spcPct val="0"/>
            </a:spcBef>
            <a:spcAft>
              <a:spcPct val="15000"/>
            </a:spcAft>
            <a:buChar char="••"/>
          </a:pPr>
          <a:r>
            <a:rPr lang="en-US" sz="1300" kern="1200" dirty="0" smtClean="0"/>
            <a:t>An implementation of the data model in the Extensible Markup Language (XML) is presented, and XML Document Type Definition is developed, and examples are provided</a:t>
          </a:r>
          <a:endParaRPr lang="en-US" sz="1300" kern="1200" dirty="0"/>
        </a:p>
      </dsp:txBody>
      <dsp:txXfrm>
        <a:off x="0" y="1383840"/>
        <a:ext cx="8534400" cy="1126125"/>
      </dsp:txXfrm>
    </dsp:sp>
    <dsp:sp modelId="{50C9228A-BEF3-6740-9918-C3F1B67D0F2B}">
      <dsp:nvSpPr>
        <dsp:cNvPr id="0" name=""/>
        <dsp:cNvSpPr/>
      </dsp:nvSpPr>
      <dsp:spPr>
        <a:xfrm>
          <a:off x="426720" y="1191960"/>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dirty="0" smtClean="0"/>
            <a:t>The Intrusion Detection Message Exchange Format (RFC 4765)</a:t>
          </a:r>
        </a:p>
      </dsp:txBody>
      <dsp:txXfrm>
        <a:off x="445454" y="1210694"/>
        <a:ext cx="5936612" cy="346292"/>
      </dsp:txXfrm>
    </dsp:sp>
    <dsp:sp modelId="{3B6C441B-4B2B-5240-BB2D-310A3397BF9F}">
      <dsp:nvSpPr>
        <dsp:cNvPr id="0" name=""/>
        <dsp:cNvSpPr/>
      </dsp:nvSpPr>
      <dsp:spPr>
        <a:xfrm>
          <a:off x="0" y="2772045"/>
          <a:ext cx="8534400" cy="941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Document describes the Intrusion Detection Exchange Protocol (IDXP), an application level protocol for exchanging data between intrusion detection entities</a:t>
          </a:r>
          <a:endParaRPr lang="en-US" sz="1300" kern="1200" dirty="0" smtClean="0"/>
        </a:p>
        <a:p>
          <a:pPr marL="114300" lvl="1" indent="-114300" algn="l" defTabSz="577850">
            <a:lnSpc>
              <a:spcPct val="90000"/>
            </a:lnSpc>
            <a:spcBef>
              <a:spcPct val="0"/>
            </a:spcBef>
            <a:spcAft>
              <a:spcPct val="15000"/>
            </a:spcAft>
            <a:buChar char="••"/>
          </a:pPr>
          <a:r>
            <a:rPr lang="en-US" sz="1300" kern="1200" smtClean="0"/>
            <a:t>IDXP supports mutual authentication, integrity, and confidentiality over a connection oriented protocol</a:t>
          </a:r>
          <a:endParaRPr lang="en-US" sz="1300" kern="1200" dirty="0"/>
        </a:p>
      </dsp:txBody>
      <dsp:txXfrm>
        <a:off x="0" y="2772045"/>
        <a:ext cx="8534400" cy="941850"/>
      </dsp:txXfrm>
    </dsp:sp>
    <dsp:sp modelId="{96383F0D-BD30-014C-B6FE-AE96BD009901}">
      <dsp:nvSpPr>
        <dsp:cNvPr id="0" name=""/>
        <dsp:cNvSpPr/>
      </dsp:nvSpPr>
      <dsp:spPr>
        <a:xfrm>
          <a:off x="426720" y="2580165"/>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smtClean="0"/>
            <a:t>The Intrusion Detection Exchange Protocol (RFC 4767)</a:t>
          </a:r>
          <a:endParaRPr lang="en-US" sz="1300" b="1" kern="1200" dirty="0" smtClean="0"/>
        </a:p>
      </dsp:txBody>
      <dsp:txXfrm>
        <a:off x="445454" y="2598899"/>
        <a:ext cx="593661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026833" cy="464185"/>
          </a:xfrm>
          <a:prstGeom prst="rect">
            <a:avLst/>
          </a:prstGeom>
        </p:spPr>
        <p:txBody>
          <a:bodyPr vert="horz" lIns="92437" tIns="46218" rIns="92437" bIns="46218" rtlCol="0"/>
          <a:lstStyle>
            <a:lvl1pPr algn="l">
              <a:defRPr sz="1200"/>
            </a:lvl1pPr>
          </a:lstStyle>
          <a:p>
            <a:endParaRPr lang="en-US"/>
          </a:p>
        </p:txBody>
      </p:sp>
      <p:sp>
        <p:nvSpPr>
          <p:cNvPr id="3" name="Date Placeholder 2"/>
          <p:cNvSpPr>
            <a:spLocks noGrp="1"/>
          </p:cNvSpPr>
          <p:nvPr>
            <p:ph type="dt" sz="quarter" idx="1"/>
          </p:nvPr>
        </p:nvSpPr>
        <p:spPr>
          <a:xfrm>
            <a:off x="3956554" y="2"/>
            <a:ext cx="3026833" cy="464185"/>
          </a:xfrm>
          <a:prstGeom prst="rect">
            <a:avLst/>
          </a:prstGeom>
        </p:spPr>
        <p:txBody>
          <a:bodyPr vert="horz" lIns="92437" tIns="46218" rIns="92437" bIns="46218" rtlCol="0"/>
          <a:lstStyle>
            <a:lvl1pPr algn="r">
              <a:defRPr sz="1200"/>
            </a:lvl1pPr>
          </a:lstStyle>
          <a:p>
            <a:fld id="{4B7564A2-43F0-4770-8EDE-84AD5A60E935}" type="datetimeFigureOut">
              <a:rPr lang="en-US" smtClean="0"/>
              <a:t>10/9/2014</a:t>
            </a:fld>
            <a:endParaRPr lang="en-US"/>
          </a:p>
        </p:txBody>
      </p:sp>
      <p:sp>
        <p:nvSpPr>
          <p:cNvPr id="4" name="Footer Placeholder 3"/>
          <p:cNvSpPr>
            <a:spLocks noGrp="1"/>
          </p:cNvSpPr>
          <p:nvPr>
            <p:ph type="ftr" sz="quarter" idx="2"/>
          </p:nvPr>
        </p:nvSpPr>
        <p:spPr>
          <a:xfrm>
            <a:off x="3" y="8817904"/>
            <a:ext cx="3026833" cy="464185"/>
          </a:xfrm>
          <a:prstGeom prst="rect">
            <a:avLst/>
          </a:prstGeom>
        </p:spPr>
        <p:txBody>
          <a:bodyPr vert="horz" lIns="92437" tIns="46218" rIns="92437" bIns="46218" rtlCol="0" anchor="b"/>
          <a:lstStyle>
            <a:lvl1pPr algn="l">
              <a:defRPr sz="1200"/>
            </a:lvl1pPr>
          </a:lstStyle>
          <a:p>
            <a:endParaRPr lang="en-US"/>
          </a:p>
        </p:txBody>
      </p:sp>
      <p:sp>
        <p:nvSpPr>
          <p:cNvPr id="5" name="Slide Number Placeholder 4"/>
          <p:cNvSpPr>
            <a:spLocks noGrp="1"/>
          </p:cNvSpPr>
          <p:nvPr>
            <p:ph type="sldNum" sz="quarter" idx="3"/>
          </p:nvPr>
        </p:nvSpPr>
        <p:spPr>
          <a:xfrm>
            <a:off x="3956554" y="8817904"/>
            <a:ext cx="3026833" cy="464185"/>
          </a:xfrm>
          <a:prstGeom prst="rect">
            <a:avLst/>
          </a:prstGeom>
        </p:spPr>
        <p:txBody>
          <a:bodyPr vert="horz" lIns="92437" tIns="46218" rIns="92437" bIns="46218"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956554"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73163" y="695325"/>
            <a:ext cx="4640262" cy="3481388"/>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98501" y="4409758"/>
            <a:ext cx="5588000" cy="417766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3"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956554"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dirty="0" smtClean="0"/>
              <a:t>A significant security problem for networked systems is hostile, or at least unwanted,</a:t>
            </a:r>
          </a:p>
          <a:p>
            <a:pPr eaLnBrk="1" hangingPunct="1">
              <a:defRPr/>
            </a:pPr>
            <a:r>
              <a:rPr lang="en-US" dirty="0" smtClean="0"/>
              <a:t>trespass by users or software. User trespass can take the form of unauthorized logon</a:t>
            </a:r>
          </a:p>
          <a:p>
            <a:pPr eaLnBrk="1" hangingPunct="1">
              <a:defRPr/>
            </a:pPr>
            <a:r>
              <a:rPr lang="en-US" dirty="0" smtClean="0"/>
              <a:t>to a machine or, in the case of an authorized user, acquisition of privileges or performance</a:t>
            </a:r>
          </a:p>
          <a:p>
            <a:pPr eaLnBrk="1" hangingPunct="1">
              <a:defRPr/>
            </a:pPr>
            <a:r>
              <a:rPr lang="en-US" dirty="0" smtClean="0"/>
              <a:t>of actions beyond those that have been authorized. Software trespass can</a:t>
            </a:r>
          </a:p>
          <a:p>
            <a:pPr eaLnBrk="1" hangingPunct="1">
              <a:defRPr/>
            </a:pPr>
            <a:r>
              <a:rPr lang="en-US" dirty="0" smtClean="0"/>
              <a:t>take the form of a virus, worm, or Trojan horse.</a:t>
            </a:r>
          </a:p>
          <a:p>
            <a:pPr eaLnBrk="1" hangingPunct="1">
              <a:defRPr/>
            </a:pPr>
            <a:endParaRPr lang="en-US" dirty="0" smtClean="0"/>
          </a:p>
          <a:p>
            <a:pPr eaLnBrk="1" hangingPunct="1">
              <a:defRPr/>
            </a:pPr>
            <a:r>
              <a:rPr lang="en-US" dirty="0" smtClean="0"/>
              <a:t>This chapter covers the subject of intruders. We discuss other forms of attack</a:t>
            </a:r>
          </a:p>
          <a:p>
            <a:pPr eaLnBrk="1" hangingPunct="1">
              <a:defRPr/>
            </a:pPr>
            <a:r>
              <a:rPr lang="en-US" dirty="0" smtClean="0"/>
              <a:t>in subsequent chapters. First, we examine the nature of the intrusion attack and</a:t>
            </a:r>
          </a:p>
          <a:p>
            <a:pPr eaLnBrk="1" hangingPunct="1">
              <a:defRPr/>
            </a:pPr>
            <a:r>
              <a:rPr lang="en-US" dirty="0" smtClean="0"/>
              <a:t>then look at strategies detecting intrusions.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6203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smtClean="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smtClean="0">
                <a:solidFill>
                  <a:schemeClr val="tx1"/>
                </a:solidFill>
                <a:latin typeface="Arial" pitchFamily="-110" charset="0"/>
                <a:ea typeface="+mn-ea"/>
                <a:cs typeface="+mn-cs"/>
              </a:rPr>
              <a:t>intruders typically use steps from a common attack methodology. [MCCL12] discuss</a:t>
            </a:r>
          </a:p>
          <a:p>
            <a:r>
              <a:rPr lang="en-US" sz="1200" b="0" i="0" u="none" strike="noStrike" kern="1200" baseline="0" dirty="0" smtClean="0">
                <a:solidFill>
                  <a:schemeClr val="tx1"/>
                </a:solidFill>
                <a:latin typeface="Arial" pitchFamily="-110" charset="0"/>
                <a:ea typeface="+mn-ea"/>
                <a:cs typeface="+mn-cs"/>
              </a:rPr>
              <a:t>in detail activities associated with the following steps: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Target Acquisition and Information Gathering:  Where the attacker identifies</a:t>
            </a:r>
          </a:p>
          <a:p>
            <a:r>
              <a:rPr lang="en-US" sz="1200" b="0" i="0" u="none" strike="noStrike" kern="1200" baseline="0" dirty="0" smtClean="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smtClean="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smtClean="0">
                <a:solidFill>
                  <a:schemeClr val="tx1"/>
                </a:solidFill>
                <a:latin typeface="Arial" pitchFamily="-110" charset="0"/>
                <a:ea typeface="+mn-ea"/>
                <a:cs typeface="+mn-cs"/>
              </a:rPr>
              <a:t>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Initial Access: The initial access to a target system, typically by exploiting a</a:t>
            </a:r>
          </a:p>
          <a:p>
            <a:r>
              <a:rPr lang="en-US" sz="1200" b="0" i="0" u="none" strike="noStrike" kern="1200" baseline="0" dirty="0" smtClean="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smtClean="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smtClean="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smtClean="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Privilege Escalation: Actions taken on the system, typically via a local access</a:t>
            </a:r>
          </a:p>
          <a:p>
            <a:r>
              <a:rPr lang="en-US" sz="1200" b="0" i="0" u="none" strike="noStrike" kern="1200" baseline="0" dirty="0" smtClean="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smtClean="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Information Gathering or System Exploit: Actions by the attacker to access</a:t>
            </a:r>
          </a:p>
          <a:p>
            <a:r>
              <a:rPr lang="en-US" sz="1200" b="0" i="0" u="none" strike="noStrike" kern="1200" baseline="0" dirty="0" smtClean="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smtClean="0">
                <a:solidFill>
                  <a:schemeClr val="tx1"/>
                </a:solidFill>
                <a:latin typeface="Arial" pitchFamily="-110" charset="0"/>
                <a:ea typeface="+mn-ea"/>
                <a:cs typeface="+mn-cs"/>
              </a:rPr>
              <a:t>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Maintaining Access: Actions such as the installation of backdoors or other</a:t>
            </a:r>
          </a:p>
          <a:p>
            <a:r>
              <a:rPr lang="en-US" sz="1200" b="0" i="0" u="none" strike="noStrike" kern="1200" baseline="0" dirty="0" smtClean="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smtClean="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smtClean="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Covering Tracks: Where the attacker disables or edits audit logs such as we discuss</a:t>
            </a:r>
          </a:p>
          <a:p>
            <a:r>
              <a:rPr lang="en-US" sz="1200" b="0" i="0" u="none" strike="noStrike" kern="1200" baseline="0" dirty="0" smtClean="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smtClean="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10</a:t>
            </a:fld>
            <a:endParaRPr lang="en-AU" dirty="0"/>
          </a:p>
        </p:txBody>
      </p:sp>
    </p:spTree>
    <p:extLst>
      <p:ext uri="{BB962C8B-B14F-4D97-AF65-F5344CB8AC3E}">
        <p14:creationId xmlns:p14="http://schemas.microsoft.com/office/powerpoint/2010/main" val="2017535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4110451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0497833C-D5D5-4F8F-A638-3EB802F7611E}" type="slidenum">
              <a:rPr lang="en-AU" smtClean="0">
                <a:latin typeface="Arial" charset="0"/>
                <a:cs typeface="Arial" charset="0"/>
              </a:rPr>
              <a:pPr/>
              <a:t>12</a:t>
            </a:fld>
            <a:endParaRPr lang="en-AU" smtClean="0">
              <a:latin typeface="Arial" charset="0"/>
              <a:cs typeface="Arial"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r>
              <a:rPr lang="en-US" smtClean="0">
                <a:latin typeface="Times New Roman" pitchFamily="18" charset="0"/>
              </a:rPr>
              <a:t>Table 8.1(a)</a:t>
            </a:r>
          </a:p>
          <a:p>
            <a:pPr eaLnBrk="1" hangingPunct="1"/>
            <a:r>
              <a:rPr lang="en-US" smtClean="0">
                <a:latin typeface="Times New Roman" pitchFamily="18" charset="0"/>
              </a:rPr>
              <a:t>Hacker Patterns of Behavior</a:t>
            </a:r>
          </a:p>
        </p:txBody>
      </p:sp>
    </p:spTree>
    <p:extLst>
      <p:ext uri="{BB962C8B-B14F-4D97-AF65-F5344CB8AC3E}">
        <p14:creationId xmlns:p14="http://schemas.microsoft.com/office/powerpoint/2010/main" val="3552738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D2DD325E-E2BC-494B-BDA2-820892514763}" type="slidenum">
              <a:rPr lang="en-AU" smtClean="0">
                <a:latin typeface="Arial" charset="0"/>
                <a:cs typeface="Arial" charset="0"/>
              </a:rPr>
              <a:pPr/>
              <a:t>13</a:t>
            </a:fld>
            <a:endParaRPr lang="en-AU" smtClean="0">
              <a:latin typeface="Arial" charset="0"/>
              <a:cs typeface="Arial"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eaLnBrk="1" hangingPunct="1"/>
            <a:r>
              <a:rPr lang="en-US" smtClean="0">
                <a:latin typeface="Times New Roman" pitchFamily="18" charset="0"/>
              </a:rPr>
              <a:t>Table 8.1(b)</a:t>
            </a:r>
          </a:p>
          <a:p>
            <a:pPr eaLnBrk="1" hangingPunct="1"/>
            <a:r>
              <a:rPr lang="en-US" smtClean="0">
                <a:latin typeface="Times New Roman" pitchFamily="18" charset="0"/>
              </a:rPr>
              <a:t>Criminal Enterprise Patterns of Behavior</a:t>
            </a:r>
          </a:p>
        </p:txBody>
      </p:sp>
    </p:spTree>
    <p:extLst>
      <p:ext uri="{BB962C8B-B14F-4D97-AF65-F5344CB8AC3E}">
        <p14:creationId xmlns:p14="http://schemas.microsoft.com/office/powerpoint/2010/main" val="233592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FA0A5E1E-5EDF-4E50-81A7-33546123480C}" type="slidenum">
              <a:rPr lang="en-AU" smtClean="0">
                <a:latin typeface="Arial" charset="0"/>
                <a:cs typeface="Arial" charset="0"/>
              </a:rPr>
              <a:pPr/>
              <a:t>14</a:t>
            </a:fld>
            <a:endParaRPr lang="en-AU" smtClean="0">
              <a:latin typeface="Arial" charset="0"/>
              <a:cs typeface="Arial"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r>
              <a:rPr lang="en-US" dirty="0" smtClean="0">
                <a:latin typeface="Times New Roman" pitchFamily="18" charset="0"/>
              </a:rPr>
              <a:t>Table 8.1(c)</a:t>
            </a:r>
          </a:p>
          <a:p>
            <a:pPr eaLnBrk="1" hangingPunct="1"/>
            <a:r>
              <a:rPr lang="en-US" dirty="0" smtClean="0">
                <a:latin typeface="Times New Roman" pitchFamily="18" charset="0"/>
              </a:rPr>
              <a:t>Insider Attack Patterns of Behavior</a:t>
            </a:r>
          </a:p>
        </p:txBody>
      </p:sp>
    </p:spTree>
    <p:extLst>
      <p:ext uri="{BB962C8B-B14F-4D97-AF65-F5344CB8AC3E}">
        <p14:creationId xmlns:p14="http://schemas.microsoft.com/office/powerpoint/2010/main" val="313198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A9D86F43-C638-4415-AEF6-B1465AD217F8}" type="slidenum">
              <a:rPr lang="en-AU" smtClean="0">
                <a:latin typeface="Arial" charset="0"/>
                <a:cs typeface="Arial" charset="0"/>
              </a:rPr>
              <a:pPr/>
              <a:t>15</a:t>
            </a:fld>
            <a:endParaRPr lang="en-AU" smtClean="0">
              <a:latin typeface="Arial" charset="0"/>
              <a:cs typeface="Arial"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pPr eaLnBrk="1" hangingPunct="1"/>
            <a:r>
              <a:rPr lang="en-US" dirty="0" smtClean="0">
                <a:latin typeface="Arial" charset="0"/>
              </a:rPr>
              <a:t>The objective of the intruder is to gain access to a system or to increase the range</a:t>
            </a:r>
          </a:p>
          <a:p>
            <a:pPr eaLnBrk="1" hangingPunct="1"/>
            <a:r>
              <a:rPr lang="en-US" dirty="0" smtClean="0">
                <a:latin typeface="Arial" charset="0"/>
              </a:rPr>
              <a:t>of privileges accessible on a system. Most initial attacks use system or software</a:t>
            </a:r>
          </a:p>
          <a:p>
            <a:pPr eaLnBrk="1" hangingPunct="1"/>
            <a:r>
              <a:rPr lang="en-US" dirty="0" smtClean="0">
                <a:latin typeface="Arial" charset="0"/>
              </a:rPr>
              <a:t>vulnerabilities that allow a user to execute code that opens a back door into the</a:t>
            </a:r>
          </a:p>
          <a:p>
            <a:pPr eaLnBrk="1" hangingPunct="1"/>
            <a:r>
              <a:rPr lang="en-US" dirty="0" smtClean="0">
                <a:latin typeface="Arial" charset="0"/>
              </a:rPr>
              <a:t>system. Intruders can get access to a system by exploiting attacks such as buffer</a:t>
            </a:r>
          </a:p>
          <a:p>
            <a:pPr eaLnBrk="1" hangingPunct="1"/>
            <a:r>
              <a:rPr lang="en-US" dirty="0" smtClean="0">
                <a:latin typeface="Arial" charset="0"/>
              </a:rPr>
              <a:t>overflows on a program that runs with certain privileges. We examine such software</a:t>
            </a:r>
          </a:p>
          <a:p>
            <a:pPr eaLnBrk="1" hangingPunct="1"/>
            <a:r>
              <a:rPr lang="en-US" dirty="0" smtClean="0">
                <a:latin typeface="Arial" charset="0"/>
              </a:rPr>
              <a:t>vulnerabilities in Part Two.</a:t>
            </a:r>
          </a:p>
          <a:p>
            <a:pPr eaLnBrk="1" hangingPunct="1"/>
            <a:endParaRPr lang="en-US" dirty="0" smtClean="0">
              <a:latin typeface="Arial" charset="0"/>
            </a:endParaRPr>
          </a:p>
          <a:p>
            <a:pPr eaLnBrk="1" hangingPunct="1"/>
            <a:r>
              <a:rPr lang="en-US" dirty="0" smtClean="0">
                <a:latin typeface="Arial" charset="0"/>
              </a:rPr>
              <a:t>Alternatively, the intruder attempts to acquire information that should have</a:t>
            </a:r>
          </a:p>
          <a:p>
            <a:pPr eaLnBrk="1" hangingPunct="1"/>
            <a:r>
              <a:rPr lang="en-US" dirty="0" smtClean="0">
                <a:latin typeface="Arial" charset="0"/>
              </a:rPr>
              <a:t>been protected. In some cases, this information is in the form of a user password.</a:t>
            </a:r>
          </a:p>
          <a:p>
            <a:pPr eaLnBrk="1" hangingPunct="1"/>
            <a:r>
              <a:rPr lang="en-US" dirty="0" smtClean="0">
                <a:latin typeface="Arial" charset="0"/>
              </a:rPr>
              <a:t>With knowledge of some other user’s password, an intruder can log in to a system</a:t>
            </a:r>
          </a:p>
          <a:p>
            <a:pPr eaLnBrk="1" hangingPunct="1"/>
            <a:r>
              <a:rPr lang="en-US" dirty="0" smtClean="0">
                <a:latin typeface="Arial" charset="0"/>
              </a:rPr>
              <a:t>and exercise all the privileges accorded to the legitimate user. Password guessing</a:t>
            </a:r>
          </a:p>
          <a:p>
            <a:pPr eaLnBrk="1" hangingPunct="1"/>
            <a:r>
              <a:rPr lang="en-US" dirty="0" smtClean="0">
                <a:latin typeface="Arial" charset="0"/>
              </a:rPr>
              <a:t>and password acquisition techniques are discussed in Chapter 3 .</a:t>
            </a:r>
          </a:p>
          <a:p>
            <a:pPr eaLnBrk="1" hangingPunct="1"/>
            <a:endParaRPr lang="en-US" dirty="0" smtClean="0">
              <a:latin typeface="Arial" charset="0"/>
            </a:endParaRPr>
          </a:p>
          <a:p>
            <a:pPr eaLnBrk="1" hangingPunct="1"/>
            <a:r>
              <a:rPr lang="en-US" dirty="0" smtClean="0">
                <a:latin typeface="Arial" charset="0"/>
              </a:rPr>
              <a:t>The following definitions from RFC 2828 (Internet Security Glossary) are relevant</a:t>
            </a:r>
          </a:p>
          <a:p>
            <a:pPr eaLnBrk="1" hangingPunct="1"/>
            <a:r>
              <a:rPr lang="en-US" dirty="0" smtClean="0">
                <a:latin typeface="Arial" charset="0"/>
              </a:rPr>
              <a:t>to our discussion:</a:t>
            </a:r>
          </a:p>
          <a:p>
            <a:pPr eaLnBrk="1" hangingPunct="1"/>
            <a:endParaRPr lang="en-US" b="1" dirty="0" smtClean="0">
              <a:latin typeface="Arial" charset="0"/>
            </a:endParaRPr>
          </a:p>
          <a:p>
            <a:pPr eaLnBrk="1" hangingPunct="1"/>
            <a:r>
              <a:rPr lang="en-US" b="1" dirty="0" smtClean="0">
                <a:latin typeface="Arial" charset="0"/>
              </a:rPr>
              <a:t>Security Intrusion: A security event, or a combination of multiple security</a:t>
            </a:r>
          </a:p>
          <a:p>
            <a:pPr eaLnBrk="1" hangingPunct="1"/>
            <a:r>
              <a:rPr lang="en-US" dirty="0" smtClean="0">
                <a:latin typeface="Arial" charset="0"/>
              </a:rPr>
              <a:t>events, that constitutes a security incident in which an intruder gains, or attempts</a:t>
            </a:r>
          </a:p>
          <a:p>
            <a:pPr eaLnBrk="1" hangingPunct="1"/>
            <a:r>
              <a:rPr lang="en-US" dirty="0" smtClean="0">
                <a:latin typeface="Arial" charset="0"/>
              </a:rPr>
              <a:t>to gain, access to a system (or system resource) without having authorization</a:t>
            </a:r>
          </a:p>
          <a:p>
            <a:pPr eaLnBrk="1" hangingPunct="1"/>
            <a:r>
              <a:rPr lang="en-US" dirty="0" smtClean="0">
                <a:latin typeface="Arial" charset="0"/>
              </a:rPr>
              <a:t>to do so.</a:t>
            </a:r>
          </a:p>
          <a:p>
            <a:pPr eaLnBrk="1" hangingPunct="1"/>
            <a:endParaRPr lang="en-US" b="1" dirty="0" smtClean="0">
              <a:latin typeface="Arial" charset="0"/>
            </a:endParaRPr>
          </a:p>
          <a:p>
            <a:pPr eaLnBrk="1" hangingPunct="1"/>
            <a:r>
              <a:rPr lang="en-US" b="1" dirty="0" smtClean="0">
                <a:latin typeface="Arial" charset="0"/>
              </a:rPr>
              <a:t>Intrusion Detection : A security service that monitors and analyzes</a:t>
            </a:r>
          </a:p>
          <a:p>
            <a:pPr eaLnBrk="1" hangingPunct="1"/>
            <a:r>
              <a:rPr lang="en-US" dirty="0" smtClean="0">
                <a:latin typeface="Arial" charset="0"/>
              </a:rPr>
              <a:t>system events for the purpose of finding, and providing real-time or near</a:t>
            </a:r>
          </a:p>
          <a:p>
            <a:pPr eaLnBrk="1" hangingPunct="1"/>
            <a:r>
              <a:rPr lang="en-US" dirty="0" smtClean="0">
                <a:latin typeface="Arial" charset="0"/>
              </a:rPr>
              <a:t>real-time warning of, attempts to access system resources in an unauthorized</a:t>
            </a:r>
          </a:p>
          <a:p>
            <a:pPr eaLnBrk="1" hangingPunct="1"/>
            <a:r>
              <a:rPr lang="en-US" dirty="0" smtClean="0">
                <a:latin typeface="Arial" charset="0"/>
              </a:rPr>
              <a:t>manner.</a:t>
            </a:r>
            <a:endParaRPr lang="en-US" dirty="0" smtClean="0">
              <a:latin typeface="Times New Roman" pitchFamily="18" charset="0"/>
            </a:endParaRPr>
          </a:p>
        </p:txBody>
      </p:sp>
    </p:spTree>
    <p:extLst>
      <p:ext uri="{BB962C8B-B14F-4D97-AF65-F5344CB8AC3E}">
        <p14:creationId xmlns:p14="http://schemas.microsoft.com/office/powerpoint/2010/main" val="121017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p:spPr>
        <p:txBody>
          <a:bodyPr/>
          <a:lstStyle/>
          <a:p>
            <a:fld id="{84F9D797-873E-44D1-9495-8903BD83FFCA}" type="slidenum">
              <a:rPr lang="en-AU" smtClean="0">
                <a:latin typeface="Arial" charset="0"/>
                <a:cs typeface="Arial" charset="0"/>
              </a:rPr>
              <a:pPr/>
              <a:t>16</a:t>
            </a:fld>
            <a:endParaRPr lang="en-AU" smtClean="0">
              <a:latin typeface="Arial" charset="0"/>
              <a:cs typeface="Arial"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r>
              <a:rPr lang="en-US" smtClean="0">
                <a:latin typeface="Arial" charset="0"/>
              </a:rPr>
              <a:t>IDSs can be classified as follows: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Host-based IDS : Monitors the characteristics of a single host and the events</a:t>
            </a:r>
          </a:p>
          <a:p>
            <a:pPr eaLnBrk="1" hangingPunct="1"/>
            <a:r>
              <a:rPr lang="en-US" smtClean="0">
                <a:latin typeface="Arial" charset="0"/>
              </a:rPr>
              <a:t>occurring within that host for suspicious activity</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Network-based IDS : Monitors network traffic for particular network segments</a:t>
            </a:r>
          </a:p>
          <a:p>
            <a:pPr eaLnBrk="1" hangingPunct="1"/>
            <a:r>
              <a:rPr lang="en-US" smtClean="0">
                <a:latin typeface="Arial" charset="0"/>
              </a:rPr>
              <a:t>or devices and analyzes network, transport, and application protocols</a:t>
            </a:r>
          </a:p>
          <a:p>
            <a:pPr eaLnBrk="1" hangingPunct="1"/>
            <a:r>
              <a:rPr lang="en-US" smtClean="0">
                <a:latin typeface="Arial" charset="0"/>
              </a:rPr>
              <a:t>to identify suspicious activity</a:t>
            </a:r>
          </a:p>
          <a:p>
            <a:pPr eaLnBrk="1" hangingPunct="1"/>
            <a:endParaRPr lang="en-US" smtClean="0">
              <a:latin typeface="Arial" charset="0"/>
            </a:endParaRPr>
          </a:p>
          <a:p>
            <a:pPr eaLnBrk="1" hangingPunct="1"/>
            <a:r>
              <a:rPr lang="en-US" smtClean="0">
                <a:latin typeface="Arial" charset="0"/>
              </a:rPr>
              <a:t>An IDS comprises three logical components: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Sensors: Sensors are responsible for collecting data. The input for a sensor</a:t>
            </a:r>
          </a:p>
          <a:p>
            <a:pPr eaLnBrk="1" hangingPunct="1"/>
            <a:r>
              <a:rPr lang="en-US" smtClean="0">
                <a:latin typeface="Arial" charset="0"/>
              </a:rPr>
              <a:t>may be any part of a system that could contain evidence of an intrusion. Types</a:t>
            </a:r>
          </a:p>
          <a:p>
            <a:pPr eaLnBrk="1" hangingPunct="1"/>
            <a:r>
              <a:rPr lang="en-US" smtClean="0">
                <a:latin typeface="Arial" charset="0"/>
              </a:rPr>
              <a:t>of input to a sensor includes network packets, log files, and system call traces.</a:t>
            </a:r>
          </a:p>
          <a:p>
            <a:pPr eaLnBrk="1" hangingPunct="1"/>
            <a:r>
              <a:rPr lang="en-US" smtClean="0">
                <a:latin typeface="Arial" charset="0"/>
              </a:rPr>
              <a:t>Sensors collect and forward this information to the analyzer.</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Analyzers: Analyzers receive input from one or more sensors or from other</a:t>
            </a:r>
          </a:p>
          <a:p>
            <a:pPr eaLnBrk="1" hangingPunct="1"/>
            <a:r>
              <a:rPr lang="en-US" smtClean="0">
                <a:latin typeface="Arial" charset="0"/>
              </a:rPr>
              <a:t>analyzers. The analyzer is responsible for determining if an intrusion has</a:t>
            </a:r>
          </a:p>
          <a:p>
            <a:pPr eaLnBrk="1" hangingPunct="1"/>
            <a:r>
              <a:rPr lang="en-US" smtClean="0">
                <a:latin typeface="Arial" charset="0"/>
              </a:rPr>
              <a:t>occurred. The output of this component is an indication that an intrusion has</a:t>
            </a:r>
          </a:p>
          <a:p>
            <a:pPr eaLnBrk="1" hangingPunct="1"/>
            <a:r>
              <a:rPr lang="en-US" smtClean="0">
                <a:latin typeface="Arial" charset="0"/>
              </a:rPr>
              <a:t>occurred. The output may include evidence supporting the conclusion that an</a:t>
            </a:r>
          </a:p>
          <a:p>
            <a:pPr eaLnBrk="1" hangingPunct="1"/>
            <a:r>
              <a:rPr lang="en-US" smtClean="0">
                <a:latin typeface="Arial" charset="0"/>
              </a:rPr>
              <a:t>intrusion occurred. The analyzer may provide guidance about what actions to</a:t>
            </a:r>
          </a:p>
          <a:p>
            <a:pPr eaLnBrk="1" hangingPunct="1"/>
            <a:r>
              <a:rPr lang="en-US" smtClean="0">
                <a:latin typeface="Arial" charset="0"/>
              </a:rPr>
              <a:t>take as a result of the intrusion.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User interface: The user interface to an IDS enables a user to view output</a:t>
            </a:r>
          </a:p>
          <a:p>
            <a:pPr eaLnBrk="1" hangingPunct="1"/>
            <a:r>
              <a:rPr lang="en-US" smtClean="0">
                <a:latin typeface="Arial" charset="0"/>
              </a:rPr>
              <a:t>from the system or control the behavior of the system. In some systems, the</a:t>
            </a:r>
          </a:p>
          <a:p>
            <a:pPr eaLnBrk="1" hangingPunct="1"/>
            <a:r>
              <a:rPr lang="en-US" smtClean="0">
                <a:latin typeface="Arial" charset="0"/>
              </a:rPr>
              <a:t>user interface may equate to a manager, director, or console component.</a:t>
            </a:r>
            <a:endParaRPr lang="en-US" smtClean="0">
              <a:latin typeface="Times New Roman" pitchFamily="18" charset="0"/>
            </a:endParaRPr>
          </a:p>
        </p:txBody>
      </p:sp>
    </p:spTree>
    <p:extLst>
      <p:ext uri="{BB962C8B-B14F-4D97-AF65-F5344CB8AC3E}">
        <p14:creationId xmlns:p14="http://schemas.microsoft.com/office/powerpoint/2010/main" val="179549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p:spPr>
        <p:txBody>
          <a:bodyPr/>
          <a:lstStyle/>
          <a:p>
            <a:fld id="{84F9D797-873E-44D1-9495-8903BD83FFCA}" type="slidenum">
              <a:rPr lang="en-AU" smtClean="0">
                <a:latin typeface="Arial" charset="0"/>
                <a:cs typeface="Arial" charset="0"/>
              </a:rPr>
              <a:pPr/>
              <a:t>17</a:t>
            </a:fld>
            <a:endParaRPr lang="en-AU" smtClean="0">
              <a:latin typeface="Arial" charset="0"/>
              <a:cs typeface="Arial"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r>
              <a:rPr lang="en-US" smtClean="0">
                <a:latin typeface="Arial" charset="0"/>
              </a:rPr>
              <a:t>IDSs can be classified as follows: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Host-based IDS : Monitors the characteristics of a single host and the events</a:t>
            </a:r>
          </a:p>
          <a:p>
            <a:pPr eaLnBrk="1" hangingPunct="1"/>
            <a:r>
              <a:rPr lang="en-US" smtClean="0">
                <a:latin typeface="Arial" charset="0"/>
              </a:rPr>
              <a:t>occurring within that host for suspicious activity</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Network-based IDS : Monitors network traffic for particular network segments</a:t>
            </a:r>
          </a:p>
          <a:p>
            <a:pPr eaLnBrk="1" hangingPunct="1"/>
            <a:r>
              <a:rPr lang="en-US" smtClean="0">
                <a:latin typeface="Arial" charset="0"/>
              </a:rPr>
              <a:t>or devices and analyzes network, transport, and application protocols</a:t>
            </a:r>
          </a:p>
          <a:p>
            <a:pPr eaLnBrk="1" hangingPunct="1"/>
            <a:r>
              <a:rPr lang="en-US" smtClean="0">
                <a:latin typeface="Arial" charset="0"/>
              </a:rPr>
              <a:t>to identify suspicious activity</a:t>
            </a:r>
          </a:p>
          <a:p>
            <a:pPr eaLnBrk="1" hangingPunct="1"/>
            <a:endParaRPr lang="en-US" smtClean="0">
              <a:latin typeface="Arial" charset="0"/>
            </a:endParaRPr>
          </a:p>
          <a:p>
            <a:pPr eaLnBrk="1" hangingPunct="1"/>
            <a:r>
              <a:rPr lang="en-US" smtClean="0">
                <a:latin typeface="Arial" charset="0"/>
              </a:rPr>
              <a:t>An IDS comprises three logical components: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Sensors: Sensors are responsible for collecting data. The input for a sensor</a:t>
            </a:r>
          </a:p>
          <a:p>
            <a:pPr eaLnBrk="1" hangingPunct="1"/>
            <a:r>
              <a:rPr lang="en-US" smtClean="0">
                <a:latin typeface="Arial" charset="0"/>
              </a:rPr>
              <a:t>may be any part of a system that could contain evidence of an intrusion. Types</a:t>
            </a:r>
          </a:p>
          <a:p>
            <a:pPr eaLnBrk="1" hangingPunct="1"/>
            <a:r>
              <a:rPr lang="en-US" smtClean="0">
                <a:latin typeface="Arial" charset="0"/>
              </a:rPr>
              <a:t>of input to a sensor includes network packets, log files, and system call traces.</a:t>
            </a:r>
          </a:p>
          <a:p>
            <a:pPr eaLnBrk="1" hangingPunct="1"/>
            <a:r>
              <a:rPr lang="en-US" smtClean="0">
                <a:latin typeface="Arial" charset="0"/>
              </a:rPr>
              <a:t>Sensors collect and forward this information to the analyzer.</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Analyzers: Analyzers receive input from one or more sensors or from other</a:t>
            </a:r>
          </a:p>
          <a:p>
            <a:pPr eaLnBrk="1" hangingPunct="1"/>
            <a:r>
              <a:rPr lang="en-US" smtClean="0">
                <a:latin typeface="Arial" charset="0"/>
              </a:rPr>
              <a:t>analyzers. The analyzer is responsible for determining if an intrusion has</a:t>
            </a:r>
          </a:p>
          <a:p>
            <a:pPr eaLnBrk="1" hangingPunct="1"/>
            <a:r>
              <a:rPr lang="en-US" smtClean="0">
                <a:latin typeface="Arial" charset="0"/>
              </a:rPr>
              <a:t>occurred. The output of this component is an indication that an intrusion has</a:t>
            </a:r>
          </a:p>
          <a:p>
            <a:pPr eaLnBrk="1" hangingPunct="1"/>
            <a:r>
              <a:rPr lang="en-US" smtClean="0">
                <a:latin typeface="Arial" charset="0"/>
              </a:rPr>
              <a:t>occurred. The output may include evidence supporting the conclusion that an</a:t>
            </a:r>
          </a:p>
          <a:p>
            <a:pPr eaLnBrk="1" hangingPunct="1"/>
            <a:r>
              <a:rPr lang="en-US" smtClean="0">
                <a:latin typeface="Arial" charset="0"/>
              </a:rPr>
              <a:t>intrusion occurred. The analyzer may provide guidance about what actions to</a:t>
            </a:r>
          </a:p>
          <a:p>
            <a:pPr eaLnBrk="1" hangingPunct="1"/>
            <a:r>
              <a:rPr lang="en-US" smtClean="0">
                <a:latin typeface="Arial" charset="0"/>
              </a:rPr>
              <a:t>take as a result of the intrusion.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User interface: The user interface to an IDS enables a user to view output</a:t>
            </a:r>
          </a:p>
          <a:p>
            <a:pPr eaLnBrk="1" hangingPunct="1"/>
            <a:r>
              <a:rPr lang="en-US" smtClean="0">
                <a:latin typeface="Arial" charset="0"/>
              </a:rPr>
              <a:t>from the system or control the behavior of the system. In some systems, the</a:t>
            </a:r>
          </a:p>
          <a:p>
            <a:pPr eaLnBrk="1" hangingPunct="1"/>
            <a:r>
              <a:rPr lang="en-US" smtClean="0">
                <a:latin typeface="Arial" charset="0"/>
              </a:rPr>
              <a:t>user interface may equate to a manager, director, or console component.</a:t>
            </a:r>
            <a:endParaRPr lang="en-US" smtClean="0">
              <a:latin typeface="Times New Roman" pitchFamily="18" charset="0"/>
            </a:endParaRPr>
          </a:p>
        </p:txBody>
      </p:sp>
    </p:spTree>
    <p:extLst>
      <p:ext uri="{BB962C8B-B14F-4D97-AF65-F5344CB8AC3E}">
        <p14:creationId xmlns:p14="http://schemas.microsoft.com/office/powerpoint/2010/main" val="1443128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FD0BB85A-9677-4672-97BB-581888EAA8DD}" type="slidenum">
              <a:rPr lang="en-AU" smtClean="0">
                <a:latin typeface="Arial" charset="0"/>
                <a:cs typeface="Arial" charset="0"/>
              </a:rPr>
              <a:pPr/>
              <a:t>18</a:t>
            </a:fld>
            <a:endParaRPr lang="en-AU" smtClean="0">
              <a:latin typeface="Arial" charset="0"/>
              <a:cs typeface="Arial"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eaLnBrk="1" hangingPunct="1"/>
            <a:r>
              <a:rPr lang="en-US" smtClean="0">
                <a:latin typeface="Arial" charset="0"/>
              </a:rPr>
              <a:t>Authentication facilities, access control facilities, and firewalls all play a role in</a:t>
            </a:r>
          </a:p>
          <a:p>
            <a:pPr eaLnBrk="1" hangingPunct="1"/>
            <a:r>
              <a:rPr lang="en-US" smtClean="0">
                <a:latin typeface="Arial" charset="0"/>
              </a:rPr>
              <a:t>countering intrusions. Another line of defense is intrusion detection, and this has</a:t>
            </a:r>
          </a:p>
          <a:p>
            <a:pPr eaLnBrk="1" hangingPunct="1"/>
            <a:r>
              <a:rPr lang="en-US" smtClean="0">
                <a:latin typeface="Arial" charset="0"/>
              </a:rPr>
              <a:t>been the focus of much research in recent years. This interest is motivated by a</a:t>
            </a:r>
          </a:p>
          <a:p>
            <a:pPr eaLnBrk="1" hangingPunct="1"/>
            <a:r>
              <a:rPr lang="en-US" smtClean="0">
                <a:latin typeface="Arial" charset="0"/>
              </a:rPr>
              <a:t>number of considerations, including the following:</a:t>
            </a:r>
          </a:p>
          <a:p>
            <a:pPr eaLnBrk="1" hangingPunct="1"/>
            <a:endParaRPr lang="en-US" b="1" smtClean="0">
              <a:latin typeface="Arial" charset="0"/>
            </a:endParaRPr>
          </a:p>
          <a:p>
            <a:pPr eaLnBrk="1" hangingPunct="1"/>
            <a:r>
              <a:rPr lang="en-US" b="1" smtClean="0">
                <a:latin typeface="Arial" charset="0"/>
              </a:rPr>
              <a:t>1. If an intrusion is detected quickly enough, the intruder can be identified and</a:t>
            </a:r>
          </a:p>
          <a:p>
            <a:pPr eaLnBrk="1" hangingPunct="1"/>
            <a:r>
              <a:rPr lang="en-US" smtClean="0">
                <a:latin typeface="Arial" charset="0"/>
              </a:rPr>
              <a:t>ejected from the system before any damage is done or any data are compromised.</a:t>
            </a:r>
          </a:p>
          <a:p>
            <a:pPr eaLnBrk="1" hangingPunct="1"/>
            <a:r>
              <a:rPr lang="en-US" smtClean="0">
                <a:latin typeface="Arial" charset="0"/>
              </a:rPr>
              <a:t>Even if the detection is not sufficiently timely to preempt the intruder,</a:t>
            </a:r>
          </a:p>
          <a:p>
            <a:pPr eaLnBrk="1" hangingPunct="1"/>
            <a:r>
              <a:rPr lang="en-US" smtClean="0">
                <a:latin typeface="Arial" charset="0"/>
              </a:rPr>
              <a:t>the sooner that the intrusion is detected, the less the amount of damage and</a:t>
            </a:r>
          </a:p>
          <a:p>
            <a:pPr eaLnBrk="1" hangingPunct="1"/>
            <a:r>
              <a:rPr lang="en-US" smtClean="0">
                <a:latin typeface="Arial" charset="0"/>
              </a:rPr>
              <a:t>the more quickly that recovery can be achieved.</a:t>
            </a:r>
          </a:p>
          <a:p>
            <a:pPr eaLnBrk="1" hangingPunct="1"/>
            <a:endParaRPr lang="en-US" b="1" smtClean="0">
              <a:latin typeface="Arial" charset="0"/>
            </a:endParaRPr>
          </a:p>
          <a:p>
            <a:pPr eaLnBrk="1" hangingPunct="1"/>
            <a:r>
              <a:rPr lang="en-US" b="1" smtClean="0">
                <a:latin typeface="Arial" charset="0"/>
              </a:rPr>
              <a:t>2. An effective IDS can serve as a deterrent, thus acting to prevent intrusions.</a:t>
            </a:r>
          </a:p>
          <a:p>
            <a:pPr eaLnBrk="1" hangingPunct="1"/>
            <a:endParaRPr lang="en-US" b="1" smtClean="0">
              <a:latin typeface="Arial" charset="0"/>
            </a:endParaRPr>
          </a:p>
          <a:p>
            <a:pPr eaLnBrk="1" hangingPunct="1"/>
            <a:r>
              <a:rPr lang="en-US" b="1" smtClean="0">
                <a:latin typeface="Arial" charset="0"/>
              </a:rPr>
              <a:t>3. Intrusion detection enables the collection of information about intrusion techniques</a:t>
            </a:r>
          </a:p>
          <a:p>
            <a:pPr eaLnBrk="1" hangingPunct="1"/>
            <a:r>
              <a:rPr lang="en-US" smtClean="0">
                <a:latin typeface="Arial" charset="0"/>
              </a:rPr>
              <a:t>that can be used to strengthen intrusion prevention measures.</a:t>
            </a:r>
          </a:p>
          <a:p>
            <a:pPr eaLnBrk="1" hangingPunct="1"/>
            <a:endParaRPr lang="en-US" smtClean="0">
              <a:latin typeface="Arial" charset="0"/>
            </a:endParaRPr>
          </a:p>
          <a:p>
            <a:pPr eaLnBrk="1" hangingPunct="1"/>
            <a:r>
              <a:rPr lang="en-US" smtClean="0">
                <a:latin typeface="Arial" charset="0"/>
              </a:rPr>
              <a:t>Intrusion detection is based on the assumption that the behavior of the intruder</a:t>
            </a:r>
          </a:p>
          <a:p>
            <a:pPr eaLnBrk="1" hangingPunct="1"/>
            <a:r>
              <a:rPr lang="en-US" smtClean="0">
                <a:latin typeface="Arial" charset="0"/>
              </a:rPr>
              <a:t>differs from that of a legitimate user in ways that can be quantified. Of course, we</a:t>
            </a:r>
          </a:p>
          <a:p>
            <a:pPr eaLnBrk="1" hangingPunct="1"/>
            <a:r>
              <a:rPr lang="en-US" smtClean="0">
                <a:latin typeface="Arial" charset="0"/>
              </a:rPr>
              <a:t>cannot expect that there will be a crisp, exact distinction between an attack by an</a:t>
            </a:r>
          </a:p>
          <a:p>
            <a:pPr eaLnBrk="1" hangingPunct="1"/>
            <a:r>
              <a:rPr lang="en-US" smtClean="0">
                <a:latin typeface="Arial" charset="0"/>
              </a:rPr>
              <a:t>intruder and the normal use of resources by an authorized user. Rather, we must</a:t>
            </a:r>
          </a:p>
          <a:p>
            <a:pPr eaLnBrk="1" hangingPunct="1"/>
            <a:r>
              <a:rPr lang="en-US" smtClean="0">
                <a:latin typeface="Arial" charset="0"/>
              </a:rPr>
              <a:t>expect that there will be some overlap.</a:t>
            </a:r>
          </a:p>
          <a:p>
            <a:pPr eaLnBrk="1" hangingPunct="1"/>
            <a:endParaRPr lang="en-US" smtClean="0">
              <a:latin typeface="Arial" charset="0"/>
            </a:endParaRPr>
          </a:p>
          <a:p>
            <a:pPr eaLnBrk="1" hangingPunct="1"/>
            <a:r>
              <a:rPr lang="en-US" smtClean="0">
                <a:latin typeface="Arial" charset="0"/>
              </a:rPr>
              <a:t>Figure 8.1 suggests, in abstract terms, the nature of the task confronting the</a:t>
            </a:r>
          </a:p>
          <a:p>
            <a:pPr eaLnBrk="1" hangingPunct="1"/>
            <a:r>
              <a:rPr lang="en-US" smtClean="0">
                <a:latin typeface="Arial" charset="0"/>
              </a:rPr>
              <a:t>designer of an IDS. Although the typical behavior of an intruder differs from the</a:t>
            </a:r>
          </a:p>
          <a:p>
            <a:pPr eaLnBrk="1" hangingPunct="1"/>
            <a:r>
              <a:rPr lang="en-US" smtClean="0">
                <a:latin typeface="Arial" charset="0"/>
              </a:rPr>
              <a:t>typical behavior of an authorized user, there is an overlap in these behaviors. Thus,</a:t>
            </a:r>
          </a:p>
          <a:p>
            <a:pPr eaLnBrk="1" hangingPunct="1"/>
            <a:r>
              <a:rPr lang="en-US" smtClean="0">
                <a:latin typeface="Arial" charset="0"/>
              </a:rPr>
              <a:t>a loose interpretation of intruder behavior, which will catch more intruders, will</a:t>
            </a:r>
          </a:p>
          <a:p>
            <a:pPr eaLnBrk="1" hangingPunct="1"/>
            <a:r>
              <a:rPr lang="en-US" smtClean="0">
                <a:latin typeface="Arial" charset="0"/>
              </a:rPr>
              <a:t>also lead to a number of </a:t>
            </a:r>
            <a:r>
              <a:rPr lang="en-US" b="1" smtClean="0">
                <a:latin typeface="Arial" charset="0"/>
              </a:rPr>
              <a:t>false positives , or authorized users identified as intruders.</a:t>
            </a:r>
          </a:p>
          <a:p>
            <a:pPr eaLnBrk="1" hangingPunct="1"/>
            <a:r>
              <a:rPr lang="en-US" smtClean="0">
                <a:latin typeface="Arial" charset="0"/>
              </a:rPr>
              <a:t>On the other hand, an attempt to limit false positives by a tight interpretation of</a:t>
            </a:r>
          </a:p>
          <a:p>
            <a:pPr eaLnBrk="1" hangingPunct="1"/>
            <a:r>
              <a:rPr lang="en-US" smtClean="0">
                <a:latin typeface="Arial" charset="0"/>
              </a:rPr>
              <a:t>intruder behavior will lead to an increase in </a:t>
            </a:r>
            <a:r>
              <a:rPr lang="en-US" b="1" smtClean="0">
                <a:latin typeface="Arial" charset="0"/>
              </a:rPr>
              <a:t>false negatives , or intruders not identified</a:t>
            </a:r>
          </a:p>
          <a:p>
            <a:pPr eaLnBrk="1" hangingPunct="1"/>
            <a:r>
              <a:rPr lang="en-US" smtClean="0">
                <a:latin typeface="Arial" charset="0"/>
              </a:rPr>
              <a:t>as intruders. Thus, there is an element of compromise and art in the practice of</a:t>
            </a:r>
          </a:p>
          <a:p>
            <a:pPr eaLnBrk="1" hangingPunct="1"/>
            <a:r>
              <a:rPr lang="en-US" smtClean="0">
                <a:latin typeface="Arial" charset="0"/>
              </a:rPr>
              <a:t>intrusion detection.</a:t>
            </a:r>
          </a:p>
          <a:p>
            <a:pPr eaLnBrk="1" hangingPunct="1"/>
            <a:endParaRPr lang="en-US" smtClean="0">
              <a:latin typeface="Arial" charset="0"/>
            </a:endParaRPr>
          </a:p>
          <a:p>
            <a:pPr eaLnBrk="1" hangingPunct="1"/>
            <a:r>
              <a:rPr lang="en-US" smtClean="0">
                <a:latin typeface="Arial" charset="0"/>
              </a:rPr>
              <a:t>In Anderson’s study [ANDE80], it was postulated that one could, with reasonable</a:t>
            </a:r>
          </a:p>
          <a:p>
            <a:pPr eaLnBrk="1" hangingPunct="1"/>
            <a:r>
              <a:rPr lang="en-US" smtClean="0">
                <a:latin typeface="Arial" charset="0"/>
              </a:rPr>
              <a:t>confidence, distinguish between a masquerader and a legitimate user. Patterns</a:t>
            </a:r>
          </a:p>
          <a:p>
            <a:pPr eaLnBrk="1" hangingPunct="1"/>
            <a:r>
              <a:rPr lang="en-US" smtClean="0">
                <a:latin typeface="Arial" charset="0"/>
              </a:rPr>
              <a:t>of legitimate user behavior can be established by observing past history, and significant</a:t>
            </a:r>
          </a:p>
          <a:p>
            <a:pPr eaLnBrk="1" hangingPunct="1"/>
            <a:r>
              <a:rPr lang="en-US" smtClean="0">
                <a:latin typeface="Arial" charset="0"/>
              </a:rPr>
              <a:t>deviation from such patterns can be detected. Anderson suggests that the task</a:t>
            </a:r>
          </a:p>
          <a:p>
            <a:pPr eaLnBrk="1" hangingPunct="1"/>
            <a:r>
              <a:rPr lang="en-US" smtClean="0">
                <a:latin typeface="Arial" charset="0"/>
              </a:rPr>
              <a:t>of detecting a misfeasor (legitimate user performing in an unauthorized fashion) is</a:t>
            </a:r>
          </a:p>
          <a:p>
            <a:pPr eaLnBrk="1" hangingPunct="1"/>
            <a:r>
              <a:rPr lang="en-US" smtClean="0">
                <a:latin typeface="Arial" charset="0"/>
              </a:rPr>
              <a:t>more difficult, in that the distinction between abnormal and normal behavior may</a:t>
            </a:r>
          </a:p>
          <a:p>
            <a:pPr eaLnBrk="1" hangingPunct="1"/>
            <a:r>
              <a:rPr lang="en-US" smtClean="0">
                <a:latin typeface="Arial" charset="0"/>
              </a:rPr>
              <a:t>be small. Anderson concluded that such violations would be undetectable solely</a:t>
            </a:r>
          </a:p>
          <a:p>
            <a:pPr eaLnBrk="1" hangingPunct="1"/>
            <a:r>
              <a:rPr lang="en-US" smtClean="0">
                <a:latin typeface="Arial" charset="0"/>
              </a:rPr>
              <a:t>through the search for anomalous behavior. However, misfeasor behavior might</a:t>
            </a:r>
          </a:p>
          <a:p>
            <a:pPr eaLnBrk="1" hangingPunct="1"/>
            <a:r>
              <a:rPr lang="en-US" smtClean="0">
                <a:latin typeface="Arial" charset="0"/>
              </a:rPr>
              <a:t>nevertheless be detectable by intelligent definition of the class of conditions that</a:t>
            </a:r>
          </a:p>
          <a:p>
            <a:pPr eaLnBrk="1" hangingPunct="1"/>
            <a:r>
              <a:rPr lang="en-US" smtClean="0">
                <a:latin typeface="Arial" charset="0"/>
              </a:rPr>
              <a:t>suggest unauthorized use. Finally, the detection of the clandestine user was felt to</a:t>
            </a:r>
          </a:p>
          <a:p>
            <a:pPr eaLnBrk="1" hangingPunct="1"/>
            <a:r>
              <a:rPr lang="en-US" smtClean="0">
                <a:latin typeface="Arial" charset="0"/>
              </a:rPr>
              <a:t>be beyond the scope of purely automated techniques. These observations, which</a:t>
            </a:r>
          </a:p>
          <a:p>
            <a:pPr eaLnBrk="1" hangingPunct="1"/>
            <a:r>
              <a:rPr lang="en-US" smtClean="0">
                <a:latin typeface="Arial" charset="0"/>
              </a:rPr>
              <a:t>were made in 1980, remain true today.</a:t>
            </a:r>
            <a:endParaRPr lang="en-US" smtClean="0">
              <a:latin typeface="Times New Roman" pitchFamily="18" charset="0"/>
            </a:endParaRPr>
          </a:p>
        </p:txBody>
      </p:sp>
    </p:spTree>
    <p:extLst>
      <p:ext uri="{BB962C8B-B14F-4D97-AF65-F5344CB8AC3E}">
        <p14:creationId xmlns:p14="http://schemas.microsoft.com/office/powerpoint/2010/main" val="324687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D2AB4082-283B-43C0-8504-27E3B9624644}" type="slidenum">
              <a:rPr lang="en-AU" smtClean="0">
                <a:latin typeface="Arial" charset="0"/>
                <a:cs typeface="Arial" charset="0"/>
              </a:rPr>
              <a:pPr/>
              <a:t>19</a:t>
            </a:fld>
            <a:endParaRPr lang="en-AU" smtClean="0">
              <a:latin typeface="Arial" charset="0"/>
              <a:cs typeface="Arial"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eaLnBrk="1" hangingPunct="1"/>
            <a:r>
              <a:rPr lang="en-US" smtClean="0">
                <a:latin typeface="Arial" charset="0"/>
              </a:rPr>
              <a:t>[BALA98] lists the following as desirable for an IDS. It must</a:t>
            </a:r>
          </a:p>
          <a:p>
            <a:pPr eaLnBrk="1" hangingPunct="1"/>
            <a:endParaRPr lang="en-US" smtClean="0">
              <a:latin typeface="Arial" charset="0"/>
            </a:endParaRPr>
          </a:p>
          <a:p>
            <a:pPr eaLnBrk="1" hangingPunct="1"/>
            <a:r>
              <a:rPr lang="en-US" smtClean="0">
                <a:latin typeface="Arial" charset="0"/>
              </a:rPr>
              <a:t>• Run continually with minimal human supervision.</a:t>
            </a:r>
          </a:p>
          <a:p>
            <a:pPr eaLnBrk="1" hangingPunct="1"/>
            <a:endParaRPr lang="en-US" smtClean="0">
              <a:latin typeface="Arial" charset="0"/>
            </a:endParaRPr>
          </a:p>
          <a:p>
            <a:pPr eaLnBrk="1" hangingPunct="1"/>
            <a:r>
              <a:rPr lang="en-US" smtClean="0">
                <a:latin typeface="Arial" charset="0"/>
              </a:rPr>
              <a:t>• Be fault tolerant in the sense that it must be able to recover from system</a:t>
            </a:r>
          </a:p>
          <a:p>
            <a:pPr eaLnBrk="1" hangingPunct="1"/>
            <a:r>
              <a:rPr lang="en-US" smtClean="0">
                <a:latin typeface="Arial" charset="0"/>
              </a:rPr>
              <a:t>crashes and reinitializations.</a:t>
            </a:r>
          </a:p>
          <a:p>
            <a:pPr eaLnBrk="1" hangingPunct="1"/>
            <a:endParaRPr lang="en-US" smtClean="0">
              <a:latin typeface="Arial" charset="0"/>
            </a:endParaRPr>
          </a:p>
          <a:p>
            <a:pPr eaLnBrk="1" hangingPunct="1"/>
            <a:r>
              <a:rPr lang="en-US" smtClean="0">
                <a:latin typeface="Arial" charset="0"/>
              </a:rPr>
              <a:t>• Resist subversion. The IDS must be able to monitor itself and detect if it has</a:t>
            </a:r>
          </a:p>
          <a:p>
            <a:pPr eaLnBrk="1" hangingPunct="1"/>
            <a:r>
              <a:rPr lang="en-US" smtClean="0">
                <a:latin typeface="Arial" charset="0"/>
              </a:rPr>
              <a:t>been modified by an attacker.</a:t>
            </a:r>
          </a:p>
          <a:p>
            <a:pPr eaLnBrk="1" hangingPunct="1"/>
            <a:endParaRPr lang="en-US" smtClean="0">
              <a:latin typeface="Arial" charset="0"/>
            </a:endParaRPr>
          </a:p>
          <a:p>
            <a:pPr eaLnBrk="1" hangingPunct="1"/>
            <a:r>
              <a:rPr lang="en-US" smtClean="0">
                <a:latin typeface="Arial" charset="0"/>
              </a:rPr>
              <a:t>• Impose a minimal overhead on the system where it is running.</a:t>
            </a:r>
          </a:p>
          <a:p>
            <a:pPr eaLnBrk="1" hangingPunct="1"/>
            <a:endParaRPr lang="en-US" smtClean="0">
              <a:latin typeface="Arial" charset="0"/>
            </a:endParaRPr>
          </a:p>
          <a:p>
            <a:pPr eaLnBrk="1" hangingPunct="1"/>
            <a:r>
              <a:rPr lang="en-US" smtClean="0">
                <a:latin typeface="Arial" charset="0"/>
              </a:rPr>
              <a:t>• Be able to be configured according to the security policies of the system that is</a:t>
            </a:r>
          </a:p>
          <a:p>
            <a:pPr eaLnBrk="1" hangingPunct="1"/>
            <a:r>
              <a:rPr lang="en-US" smtClean="0">
                <a:latin typeface="Arial" charset="0"/>
              </a:rPr>
              <a:t>being monitored.</a:t>
            </a:r>
          </a:p>
          <a:p>
            <a:pPr eaLnBrk="1" hangingPunct="1"/>
            <a:endParaRPr lang="en-US" smtClean="0">
              <a:latin typeface="Arial" charset="0"/>
            </a:endParaRPr>
          </a:p>
          <a:p>
            <a:pPr eaLnBrk="1" hangingPunct="1"/>
            <a:r>
              <a:rPr lang="en-US" smtClean="0">
                <a:latin typeface="Arial" charset="0"/>
              </a:rPr>
              <a:t>• Be able to adapt to changes in system and user behavior over time.</a:t>
            </a:r>
          </a:p>
          <a:p>
            <a:pPr eaLnBrk="1" hangingPunct="1"/>
            <a:endParaRPr lang="en-US" smtClean="0">
              <a:latin typeface="Arial" charset="0"/>
            </a:endParaRPr>
          </a:p>
          <a:p>
            <a:pPr eaLnBrk="1" hangingPunct="1"/>
            <a:r>
              <a:rPr lang="en-US" smtClean="0">
                <a:latin typeface="Arial" charset="0"/>
              </a:rPr>
              <a:t>• Be able to scale to monitor a large number of hosts.</a:t>
            </a:r>
          </a:p>
          <a:p>
            <a:pPr eaLnBrk="1" hangingPunct="1"/>
            <a:endParaRPr lang="en-US" smtClean="0">
              <a:latin typeface="Arial" charset="0"/>
            </a:endParaRPr>
          </a:p>
          <a:p>
            <a:pPr eaLnBrk="1" hangingPunct="1"/>
            <a:r>
              <a:rPr lang="en-US" smtClean="0">
                <a:latin typeface="Arial" charset="0"/>
              </a:rPr>
              <a:t>• Provide graceful degradation of service in the sense that if some components</a:t>
            </a:r>
          </a:p>
          <a:p>
            <a:pPr eaLnBrk="1" hangingPunct="1"/>
            <a:r>
              <a:rPr lang="en-US" smtClean="0">
                <a:latin typeface="Arial" charset="0"/>
              </a:rPr>
              <a:t>of the IDS stop working for any reason, the rest of them should be affected as</a:t>
            </a:r>
          </a:p>
          <a:p>
            <a:pPr eaLnBrk="1" hangingPunct="1"/>
            <a:r>
              <a:rPr lang="en-US" smtClean="0">
                <a:latin typeface="Arial" charset="0"/>
              </a:rPr>
              <a:t>little as possible.</a:t>
            </a:r>
          </a:p>
          <a:p>
            <a:pPr eaLnBrk="1" hangingPunct="1"/>
            <a:endParaRPr lang="en-US" smtClean="0">
              <a:latin typeface="Arial" charset="0"/>
            </a:endParaRPr>
          </a:p>
          <a:p>
            <a:pPr eaLnBrk="1" hangingPunct="1"/>
            <a:r>
              <a:rPr lang="en-US" smtClean="0">
                <a:latin typeface="Arial" charset="0"/>
              </a:rPr>
              <a:t>• Allow dynamic reconfiguration; that is, the ability to reconfigure the IDS</a:t>
            </a:r>
          </a:p>
          <a:p>
            <a:pPr eaLnBrk="1" hangingPunct="1"/>
            <a:r>
              <a:rPr lang="en-US" smtClean="0">
                <a:latin typeface="Arial" charset="0"/>
              </a:rPr>
              <a:t>without having to restart it.</a:t>
            </a:r>
            <a:endParaRPr lang="en-US" smtClean="0">
              <a:latin typeface="Times New Roman" pitchFamily="18" charset="0"/>
            </a:endParaRPr>
          </a:p>
        </p:txBody>
      </p:sp>
    </p:spTree>
    <p:extLst>
      <p:ext uri="{BB962C8B-B14F-4D97-AF65-F5344CB8AC3E}">
        <p14:creationId xmlns:p14="http://schemas.microsoft.com/office/powerpoint/2010/main" val="68798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2</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smtClean="0">
                <a:solidFill>
                  <a:schemeClr val="tx1"/>
                </a:solidFill>
                <a:latin typeface="Arial" pitchFamily="-110" charset="0"/>
                <a:ea typeface="+mn-ea"/>
                <a:cs typeface="+mn-cs"/>
              </a:rPr>
              <a:t>often referred to as a hacker or cracker. Verizon [VERI13] indicate that 92% of</a:t>
            </a:r>
          </a:p>
          <a:p>
            <a:r>
              <a:rPr lang="en-US" sz="1200" b="0" i="0" u="none" strike="noStrike" kern="1200" baseline="0" dirty="0" smtClean="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smtClean="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smtClean="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smtClean="0">
                <a:solidFill>
                  <a:schemeClr val="tx1"/>
                </a:solidFill>
                <a:latin typeface="Arial" pitchFamily="-110" charset="0"/>
                <a:ea typeface="+mn-ea"/>
                <a:cs typeface="+mn-cs"/>
              </a:rPr>
              <a:t>Symantec [SYMA13] and Verizon [VERI13] also comment that not only is there a</a:t>
            </a:r>
          </a:p>
          <a:p>
            <a:r>
              <a:rPr lang="en-US" sz="1200" b="0" i="0" u="none" strike="noStrike" kern="1200" baseline="0" dirty="0" smtClean="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smtClean="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smtClean="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smtClean="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smtClean="0">
                <a:solidFill>
                  <a:schemeClr val="tx1"/>
                </a:solidFill>
                <a:latin typeface="Arial" pitchFamily="-110" charset="0"/>
                <a:ea typeface="+mn-ea"/>
                <a:cs typeface="+mn-cs"/>
              </a:rPr>
              <a:t>Intrusion detection systems (IDSs).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smtClean="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smtClean="0">
                <a:solidFill>
                  <a:schemeClr val="tx1"/>
                </a:solidFill>
                <a:latin typeface="Arial" pitchFamily="-110" charset="0"/>
                <a:ea typeface="+mn-ea"/>
                <a:cs typeface="+mn-cs"/>
              </a:rPr>
              <a:t>[SYMA13] and Verizon [VERI13] comment on the following broad classes of intruders: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Cyber criminals:  Are either individuals or members of an organized crime</a:t>
            </a:r>
          </a:p>
          <a:p>
            <a:r>
              <a:rPr lang="en-US" sz="1200" b="0" i="0" u="none" strike="noStrike" kern="1200" baseline="0" dirty="0" smtClean="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smtClean="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smtClean="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smtClean="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smtClean="0">
                <a:solidFill>
                  <a:schemeClr val="tx1"/>
                </a:solidFill>
                <a:latin typeface="Arial" pitchFamily="-110" charset="0"/>
                <a:ea typeface="+mn-ea"/>
                <a:cs typeface="+mn-cs"/>
              </a:rPr>
              <a:t>They meet in underground forums with names like </a:t>
            </a:r>
            <a:r>
              <a:rPr lang="en-US" sz="1200" b="0" i="0" u="none" strike="noStrike" kern="1200" baseline="0" dirty="0" err="1" smtClean="0">
                <a:solidFill>
                  <a:schemeClr val="tx1"/>
                </a:solidFill>
                <a:latin typeface="Arial" pitchFamily="-110" charset="0"/>
                <a:ea typeface="+mn-ea"/>
                <a:cs typeface="+mn-cs"/>
              </a:rPr>
              <a:t>DarkMarket.org</a:t>
            </a:r>
            <a:r>
              <a:rPr lang="en-US" sz="1200" b="0" i="0" u="none" strike="noStrike" kern="1200" baseline="0" dirty="0" smtClean="0">
                <a:solidFill>
                  <a:schemeClr val="tx1"/>
                </a:solidFill>
                <a:latin typeface="Arial" pitchFamily="-110" charset="0"/>
                <a:ea typeface="+mn-ea"/>
                <a:cs typeface="+mn-cs"/>
              </a:rPr>
              <a:t> and</a:t>
            </a:r>
          </a:p>
          <a:p>
            <a:r>
              <a:rPr lang="en-US" sz="1200" b="0" i="0" u="none" strike="noStrike" kern="1200" baseline="0" dirty="0" err="1" smtClean="0">
                <a:solidFill>
                  <a:schemeClr val="tx1"/>
                </a:solidFill>
                <a:latin typeface="Arial" pitchFamily="-110" charset="0"/>
                <a:ea typeface="+mn-ea"/>
                <a:cs typeface="+mn-cs"/>
              </a:rPr>
              <a:t>theftservices.com</a:t>
            </a:r>
            <a:r>
              <a:rPr lang="en-US" sz="1200" b="0" i="0" u="none" strike="noStrike" kern="1200" baseline="0" dirty="0" smtClean="0">
                <a:solidFill>
                  <a:schemeClr val="tx1"/>
                </a:solidFill>
                <a:latin typeface="Arial" pitchFamily="-110" charset="0"/>
                <a:ea typeface="+mn-ea"/>
                <a:cs typeface="+mn-cs"/>
              </a:rPr>
              <a:t> to trade tips and data and coordinate attacks. For some</a:t>
            </a:r>
          </a:p>
          <a:p>
            <a:r>
              <a:rPr lang="en-US" sz="1200" b="0" i="0" u="none" strike="noStrike" kern="1200" baseline="0" dirty="0" smtClean="0">
                <a:solidFill>
                  <a:schemeClr val="tx1"/>
                </a:solidFill>
                <a:latin typeface="Arial" pitchFamily="-110" charset="0"/>
                <a:ea typeface="+mn-ea"/>
                <a:cs typeface="+mn-cs"/>
              </a:rPr>
              <a:t>years reports such as [SYMA13] have quoted very large and increasing costs</a:t>
            </a:r>
          </a:p>
          <a:p>
            <a:r>
              <a:rPr lang="en-US" sz="1200" b="0" i="0" u="none" strike="noStrike" kern="1200" baseline="0" dirty="0" smtClean="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smtClean="0">
                <a:solidFill>
                  <a:schemeClr val="tx1"/>
                </a:solidFill>
                <a:latin typeface="Arial" pitchFamily="-110" charset="0"/>
                <a:ea typeface="+mn-ea"/>
                <a:cs typeface="+mn-cs"/>
              </a:rPr>
              <a:t>this threat.</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1352148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Anomaly detection: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Signature or Heuristic detection: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20</a:t>
            </a:fld>
            <a:endParaRPr lang="en-AU" dirty="0"/>
          </a:p>
        </p:txBody>
      </p:sp>
    </p:spTree>
    <p:extLst>
      <p:ext uri="{BB962C8B-B14F-4D97-AF65-F5344CB8AC3E}">
        <p14:creationId xmlns:p14="http://schemas.microsoft.com/office/powerpoint/2010/main" val="1699215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Statistical:  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Knowledge based:  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Machine-learning: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Bayesian networks: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Markov models: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Neural networks: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Fuzzy logic:  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Genetic algorithms:  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Clustering and outlier detection:  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2692546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Signature approaches  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Rule-based heuristic identification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305462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64F99004-4DF6-45CA-8950-11F1D131ACB3}" type="slidenum">
              <a:rPr lang="en-AU" smtClean="0">
                <a:latin typeface="Arial" charset="0"/>
                <a:cs typeface="Arial" charset="0"/>
              </a:rPr>
              <a:pPr/>
              <a:t>23</a:t>
            </a:fld>
            <a:endParaRPr lang="en-AU" smtClean="0">
              <a:latin typeface="Arial" charset="0"/>
              <a:cs typeface="Arial" charset="0"/>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pPr eaLnBrk="1" hangingPunct="1"/>
            <a:r>
              <a:rPr lang="en-US" smtClean="0">
                <a:latin typeface="Arial" charset="0"/>
              </a:rPr>
              <a:t>Host-based IDSs add a specialized layer of security software to vulnerable or</a:t>
            </a:r>
          </a:p>
          <a:p>
            <a:pPr eaLnBrk="1" hangingPunct="1"/>
            <a:r>
              <a:rPr lang="en-US" smtClean="0">
                <a:latin typeface="Arial" charset="0"/>
              </a:rPr>
              <a:t>sensitive systems; examples include database servers and administrative systems.</a:t>
            </a:r>
          </a:p>
          <a:p>
            <a:pPr eaLnBrk="1" hangingPunct="1"/>
            <a:r>
              <a:rPr lang="en-US" smtClean="0">
                <a:latin typeface="Arial" charset="0"/>
              </a:rPr>
              <a:t>The host-based IDS monitors activity on the system in a variety of ways to detect</a:t>
            </a:r>
          </a:p>
          <a:p>
            <a:pPr eaLnBrk="1" hangingPunct="1"/>
            <a:r>
              <a:rPr lang="en-US" smtClean="0">
                <a:latin typeface="Arial" charset="0"/>
              </a:rPr>
              <a:t>suspicious behavior. In some cases, an IDS can halt an attack before any damage</a:t>
            </a:r>
          </a:p>
          <a:p>
            <a:pPr eaLnBrk="1" hangingPunct="1"/>
            <a:r>
              <a:rPr lang="en-US" smtClean="0">
                <a:latin typeface="Arial" charset="0"/>
              </a:rPr>
              <a:t>is done, but its primary purpose is to detect intrusions, log suspicious events, and</a:t>
            </a:r>
          </a:p>
          <a:p>
            <a:pPr eaLnBrk="1" hangingPunct="1"/>
            <a:r>
              <a:rPr lang="en-US" smtClean="0">
                <a:latin typeface="Arial" charset="0"/>
              </a:rPr>
              <a:t>send alerts.</a:t>
            </a:r>
          </a:p>
          <a:p>
            <a:pPr eaLnBrk="1" hangingPunct="1"/>
            <a:endParaRPr lang="en-US" smtClean="0">
              <a:latin typeface="Arial" charset="0"/>
            </a:endParaRPr>
          </a:p>
          <a:p>
            <a:pPr eaLnBrk="1" hangingPunct="1"/>
            <a:r>
              <a:rPr lang="en-US" smtClean="0">
                <a:latin typeface="Arial" charset="0"/>
              </a:rPr>
              <a:t>The primary benefit of a host-based IDS is that it can detect both external and</a:t>
            </a:r>
          </a:p>
          <a:p>
            <a:pPr eaLnBrk="1" hangingPunct="1"/>
            <a:r>
              <a:rPr lang="en-US" smtClean="0">
                <a:latin typeface="Arial" charset="0"/>
              </a:rPr>
              <a:t>internal intrusions, something that is not possible either with network-based IDSs</a:t>
            </a:r>
          </a:p>
          <a:p>
            <a:pPr eaLnBrk="1" hangingPunct="1"/>
            <a:r>
              <a:rPr lang="en-US" smtClean="0">
                <a:latin typeface="Arial" charset="0"/>
              </a:rPr>
              <a:t>or firewalls.</a:t>
            </a:r>
            <a:endParaRPr lang="en-US" smtClean="0">
              <a:latin typeface="Times New Roman" pitchFamily="18" charset="0"/>
            </a:endParaRPr>
          </a:p>
        </p:txBody>
      </p:sp>
    </p:spTree>
    <p:extLst>
      <p:ext uri="{BB962C8B-B14F-4D97-AF65-F5344CB8AC3E}">
        <p14:creationId xmlns:p14="http://schemas.microsoft.com/office/powerpoint/2010/main" val="2877125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smtClean="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smtClean="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System call traces:  A record of the sequence of systems calls by processes on</a:t>
            </a:r>
          </a:p>
          <a:p>
            <a:r>
              <a:rPr lang="en-US" sz="1200" b="0" i="0" u="none" strike="noStrike" kern="1200" baseline="0" dirty="0" smtClean="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smtClean="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smtClean="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smtClean="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Audit (log file) records:  Most modern operating systems include accounting</a:t>
            </a:r>
          </a:p>
          <a:p>
            <a:r>
              <a:rPr lang="en-US" sz="1200" b="0" i="0" u="none" strike="noStrike" kern="1200" baseline="0" dirty="0" smtClean="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smtClean="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smtClean="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smtClean="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smtClean="0">
                <a:solidFill>
                  <a:schemeClr val="tx1"/>
                </a:solidFill>
                <a:latin typeface="Arial" pitchFamily="-110" charset="0"/>
                <a:ea typeface="+mn-ea"/>
                <a:cs typeface="+mn-cs"/>
              </a:rPr>
              <a:t>these records to hide their actions.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File integrity checksums:  A common approach to detecting intruder activity</a:t>
            </a:r>
          </a:p>
          <a:p>
            <a:r>
              <a:rPr lang="en-US" sz="1200" b="0" i="0" u="none" strike="noStrike" kern="1200" baseline="0" dirty="0" smtClean="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smtClean="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smtClean="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smtClean="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smtClean="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Registry access:  An approach used on Windows systems is to monitor access</a:t>
            </a:r>
          </a:p>
          <a:p>
            <a:r>
              <a:rPr lang="en-US" sz="1200" b="0" i="0" u="none" strike="noStrike" kern="1200" baseline="0" dirty="0" smtClean="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smtClean="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smtClean="0">
                <a:solidFill>
                  <a:schemeClr val="tx1"/>
                </a:solidFill>
                <a:latin typeface="Arial" pitchFamily="-110" charset="0"/>
                <a:ea typeface="+mn-ea"/>
                <a:cs typeface="+mn-cs"/>
              </a:rPr>
              <a:t>has recorded limited success.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smtClean="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smtClean="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24</a:t>
            </a:fld>
            <a:endParaRPr lang="en-AU" dirty="0"/>
          </a:p>
        </p:txBody>
      </p:sp>
    </p:spTree>
    <p:extLst>
      <p:ext uri="{BB962C8B-B14F-4D97-AF65-F5344CB8AC3E}">
        <p14:creationId xmlns:p14="http://schemas.microsoft.com/office/powerpoint/2010/main" val="3256995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smtClean="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smtClean="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smtClean="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smtClean="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smtClean="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smtClean="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smtClean="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smtClean="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smtClean="0">
                <a:solidFill>
                  <a:schemeClr val="tx1"/>
                </a:solidFill>
                <a:latin typeface="Arial" pitchFamily="-110" charset="0"/>
                <a:ea typeface="+mn-ea"/>
                <a:cs typeface="+mn-cs"/>
              </a:rPr>
              <a:t>reliable options for collecting this type of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smtClean="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smtClean="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smtClean="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smtClean="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smtClean="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smtClean="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smtClean="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smtClean="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smtClean="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smtClean="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smtClean="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smtClean="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smtClean="0">
                <a:solidFill>
                  <a:schemeClr val="tx1"/>
                </a:solidFill>
                <a:latin typeface="Arial" pitchFamily="-110" charset="0"/>
                <a:ea typeface="+mn-ea"/>
                <a:cs typeface="+mn-cs"/>
              </a:rPr>
              <a:t>more effective production HIDS products in the near future.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smtClean="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smtClean="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smtClean="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smtClean="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smtClean="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smtClean="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smtClean="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smtClean="0">
                <a:solidFill>
                  <a:schemeClr val="tx1"/>
                </a:solidFill>
                <a:latin typeface="Arial" pitchFamily="-110" charset="0"/>
                <a:ea typeface="+mn-ea"/>
                <a:cs typeface="+mn-cs"/>
              </a:rPr>
              <a:t>DLLs and </a:t>
            </a:r>
            <a:r>
              <a:rPr lang="en-US" sz="1200" b="0" i="0" u="none" strike="noStrike" kern="1200" baseline="0" dirty="0" err="1" smtClean="0">
                <a:solidFill>
                  <a:schemeClr val="tx1"/>
                </a:solidFill>
                <a:latin typeface="Arial" pitchFamily="-110" charset="0"/>
                <a:ea typeface="+mn-ea"/>
                <a:cs typeface="+mn-cs"/>
              </a:rPr>
              <a:t>executables</a:t>
            </a:r>
            <a:r>
              <a:rPr lang="en-US" sz="1200" b="0" i="0" u="none" strike="noStrike" kern="1200" baseline="0" dirty="0" smtClean="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smtClean="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smtClean="0">
                <a:solidFill>
                  <a:schemeClr val="tx1"/>
                </a:solidFill>
                <a:latin typeface="Arial" pitchFamily="-110" charset="0"/>
                <a:ea typeface="+mn-ea"/>
                <a:cs typeface="+mn-cs"/>
              </a:rPr>
              <a:t>system call list presented in Table 8.2 (a). The adoption of this approach should</a:t>
            </a:r>
          </a:p>
          <a:p>
            <a:r>
              <a:rPr lang="en-US" sz="1200" b="0" i="0" u="none" strike="noStrike" kern="1200" baseline="0" dirty="0" smtClean="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smtClean="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smtClean="0">
                <a:solidFill>
                  <a:schemeClr val="tx1"/>
                </a:solidFill>
                <a:latin typeface="Arial" pitchFamily="-110" charset="0"/>
                <a:ea typeface="+mn-ea"/>
                <a:cs typeface="+mn-cs"/>
              </a:rPr>
              <a:t>HIDS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smtClean="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smtClean="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smtClean="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smtClean="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smtClean="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pitchFamily="-110" charset="0"/>
                <a:ea typeface="+mn-ea"/>
                <a:cs typeface="+mn-cs"/>
              </a:rPr>
              <a:t>are more susceptible to intruder manipulation.</a:t>
            </a:r>
            <a:endParaRPr lang="en-US" dirty="0" smtClean="0"/>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smtClean="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smtClean="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smtClean="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smtClean="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smtClean="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smtClean="0">
                <a:solidFill>
                  <a:schemeClr val="tx1"/>
                </a:solidFill>
                <a:latin typeface="Arial" pitchFamily="-110" charset="0"/>
                <a:ea typeface="+mn-ea"/>
                <a:cs typeface="+mn-cs"/>
              </a:rPr>
              <a:t>systems including Linux, Mac OSX and Windows. This approach is very sensitive</a:t>
            </a:r>
          </a:p>
          <a:p>
            <a:r>
              <a:rPr lang="en-US" sz="1200" b="0" i="0" u="none" strike="noStrike" kern="1200" baseline="0" dirty="0" smtClean="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smtClean="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smtClean="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smtClean="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smtClean="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smtClean="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25</a:t>
            </a:fld>
            <a:endParaRPr lang="en-AU" dirty="0"/>
          </a:p>
        </p:txBody>
      </p:sp>
    </p:spTree>
    <p:extLst>
      <p:ext uri="{BB962C8B-B14F-4D97-AF65-F5344CB8AC3E}">
        <p14:creationId xmlns:p14="http://schemas.microsoft.com/office/powerpoint/2010/main" val="3741781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Image Placeholder 1"/>
          <p:cNvSpPr>
            <a:spLocks noGrp="1" noRot="1" noChangeAspect="1"/>
          </p:cNvSpPr>
          <p:nvPr>
            <p:ph type="sldImg"/>
          </p:nvPr>
        </p:nvSpPr>
        <p:spPr>
          <a:ln/>
        </p:spPr>
      </p:sp>
      <p:sp>
        <p:nvSpPr>
          <p:cNvPr id="301058" name="Notes Placeholder 2"/>
          <p:cNvSpPr>
            <a:spLocks noGrp="1"/>
          </p:cNvSpPr>
          <p:nvPr>
            <p:ph type="body" idx="1"/>
          </p:nvPr>
        </p:nvSpPr>
        <p:spPr>
          <a:noFill/>
          <a:ln/>
        </p:spPr>
        <p:txBody>
          <a:bodyPr/>
          <a:lstStyle/>
          <a:p>
            <a:pPr eaLnBrk="1" hangingPunct="1"/>
            <a:r>
              <a:rPr lang="en-US" smtClean="0">
                <a:latin typeface="Arial" charset="0"/>
              </a:rPr>
              <a:t>As an example of the use of these various metrics and models, Table 8.2</a:t>
            </a:r>
          </a:p>
          <a:p>
            <a:pPr eaLnBrk="1" hangingPunct="1"/>
            <a:r>
              <a:rPr lang="en-US" smtClean="0">
                <a:latin typeface="Arial" charset="0"/>
              </a:rPr>
              <a:t>shows various measures used for the Stanford Research Institute (SRI) IDS (IDES)</a:t>
            </a:r>
          </a:p>
          <a:p>
            <a:pPr eaLnBrk="1" hangingPunct="1"/>
            <a:r>
              <a:rPr lang="en-US" smtClean="0">
                <a:latin typeface="Arial" charset="0"/>
              </a:rPr>
              <a:t>[ANDE95, JAVI91] and the follow-on program Emerald [NEUM99].</a:t>
            </a:r>
          </a:p>
        </p:txBody>
      </p:sp>
      <p:sp>
        <p:nvSpPr>
          <p:cNvPr id="301059" name="Slide Number Placeholder 3"/>
          <p:cNvSpPr>
            <a:spLocks noGrp="1"/>
          </p:cNvSpPr>
          <p:nvPr>
            <p:ph type="sldNum" sz="quarter" idx="5"/>
          </p:nvPr>
        </p:nvSpPr>
        <p:spPr>
          <a:noFill/>
        </p:spPr>
        <p:txBody>
          <a:bodyPr/>
          <a:lstStyle/>
          <a:p>
            <a:fld id="{B3ACF393-93A7-4F06-A628-78FAED498605}" type="slidenum">
              <a:rPr lang="en-AU" smtClean="0">
                <a:latin typeface="Arial" charset="0"/>
                <a:cs typeface="Arial" charset="0"/>
              </a:rPr>
              <a:pPr/>
              <a:t>26</a:t>
            </a:fld>
            <a:endParaRPr lang="en-AU" smtClean="0">
              <a:latin typeface="Arial" charset="0"/>
              <a:cs typeface="Arial" charset="0"/>
            </a:endParaRPr>
          </a:p>
        </p:txBody>
      </p:sp>
    </p:spTree>
    <p:extLst>
      <p:ext uri="{BB962C8B-B14F-4D97-AF65-F5344CB8AC3E}">
        <p14:creationId xmlns:p14="http://schemas.microsoft.com/office/powerpoint/2010/main" val="2333428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p:spPr>
        <p:txBody>
          <a:bodyPr/>
          <a:lstStyle/>
          <a:p>
            <a:fld id="{81880261-0AFE-4888-A715-DFBE24DA46D8}" type="slidenum">
              <a:rPr lang="en-AU" smtClean="0">
                <a:latin typeface="Arial" charset="0"/>
                <a:cs typeface="Arial" charset="0"/>
              </a:rPr>
              <a:pPr/>
              <a:t>27</a:t>
            </a:fld>
            <a:endParaRPr lang="en-AU" smtClean="0">
              <a:latin typeface="Arial" charset="0"/>
              <a:cs typeface="Arial" charset="0"/>
            </a:endParaRPr>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pPr eaLnBrk="1" hangingPunct="1"/>
            <a:r>
              <a:rPr lang="en-US" smtClean="0">
                <a:latin typeface="Arial" charset="0"/>
              </a:rPr>
              <a:t>Traditionally, work on host-based IDSs focused on single-system stand-alone facilities.</a:t>
            </a:r>
          </a:p>
          <a:p>
            <a:pPr eaLnBrk="1" hangingPunct="1"/>
            <a:r>
              <a:rPr lang="en-US" smtClean="0">
                <a:latin typeface="Arial" charset="0"/>
              </a:rPr>
              <a:t>The typical organization, however, needs to defend a distributed collection</a:t>
            </a:r>
          </a:p>
          <a:p>
            <a:pPr eaLnBrk="1" hangingPunct="1"/>
            <a:r>
              <a:rPr lang="en-US" smtClean="0">
                <a:latin typeface="Arial" charset="0"/>
              </a:rPr>
              <a:t>of hosts supported by a LAN or internetwork. Although it is possible to mount a</a:t>
            </a:r>
          </a:p>
          <a:p>
            <a:pPr eaLnBrk="1" hangingPunct="1"/>
            <a:r>
              <a:rPr lang="en-US" smtClean="0">
                <a:latin typeface="Arial" charset="0"/>
              </a:rPr>
              <a:t>defense by using stand-alone IDSs on each host, a more effective defense can be</a:t>
            </a:r>
          </a:p>
          <a:p>
            <a:pPr eaLnBrk="1" hangingPunct="1"/>
            <a:r>
              <a:rPr lang="en-US" smtClean="0">
                <a:latin typeface="Arial" charset="0"/>
              </a:rPr>
              <a:t>achieved by coordination and cooperation among IDSs across the network.</a:t>
            </a:r>
          </a:p>
          <a:p>
            <a:pPr eaLnBrk="1" hangingPunct="1"/>
            <a:r>
              <a:rPr lang="en-US" smtClean="0">
                <a:latin typeface="Arial" charset="0"/>
              </a:rPr>
              <a:t>Porras points out the following major issues in the design of a distributed IDS</a:t>
            </a:r>
          </a:p>
          <a:p>
            <a:pPr eaLnBrk="1" hangingPunct="1"/>
            <a:r>
              <a:rPr lang="en-US" smtClean="0">
                <a:latin typeface="Arial" charset="0"/>
              </a:rPr>
              <a:t>[PORR92]:</a:t>
            </a:r>
          </a:p>
          <a:p>
            <a:pPr eaLnBrk="1" hangingPunct="1"/>
            <a:endParaRPr lang="en-US" smtClean="0">
              <a:latin typeface="Arial" charset="0"/>
            </a:endParaRPr>
          </a:p>
          <a:p>
            <a:pPr eaLnBrk="1" hangingPunct="1"/>
            <a:r>
              <a:rPr lang="en-US" smtClean="0">
                <a:latin typeface="Arial" charset="0"/>
              </a:rPr>
              <a:t>• A distributed IDS may need to deal with different audit record formats. In a</a:t>
            </a:r>
          </a:p>
          <a:p>
            <a:pPr eaLnBrk="1" hangingPunct="1"/>
            <a:r>
              <a:rPr lang="en-US" smtClean="0">
                <a:latin typeface="Arial" charset="0"/>
              </a:rPr>
              <a:t>heterogeneous environment, different systems will employ different native audit</a:t>
            </a:r>
          </a:p>
          <a:p>
            <a:pPr eaLnBrk="1" hangingPunct="1"/>
            <a:r>
              <a:rPr lang="en-US" smtClean="0">
                <a:latin typeface="Arial" charset="0"/>
              </a:rPr>
              <a:t>collection systems and, if using intrusion detection, may employ different</a:t>
            </a:r>
          </a:p>
          <a:p>
            <a:pPr eaLnBrk="1" hangingPunct="1"/>
            <a:r>
              <a:rPr lang="en-US" smtClean="0">
                <a:latin typeface="Arial" charset="0"/>
              </a:rPr>
              <a:t>formats for security-related audit records.</a:t>
            </a:r>
          </a:p>
          <a:p>
            <a:pPr eaLnBrk="1" hangingPunct="1"/>
            <a:endParaRPr lang="en-US" smtClean="0">
              <a:latin typeface="Arial" charset="0"/>
            </a:endParaRPr>
          </a:p>
          <a:p>
            <a:pPr eaLnBrk="1" hangingPunct="1"/>
            <a:r>
              <a:rPr lang="en-US" smtClean="0">
                <a:latin typeface="Arial" charset="0"/>
              </a:rPr>
              <a:t>• One or more nodes in the network will serve as collection and analysis points</a:t>
            </a:r>
          </a:p>
          <a:p>
            <a:pPr eaLnBrk="1" hangingPunct="1"/>
            <a:r>
              <a:rPr lang="en-US" smtClean="0">
                <a:latin typeface="Arial" charset="0"/>
              </a:rPr>
              <a:t>for the data from the systems on the network. Thus, either raw audit data or</a:t>
            </a:r>
          </a:p>
          <a:p>
            <a:pPr eaLnBrk="1" hangingPunct="1"/>
            <a:r>
              <a:rPr lang="en-US" smtClean="0">
                <a:latin typeface="Arial" charset="0"/>
              </a:rPr>
              <a:t>summary data must be transmitted across the network. Therefore, there is a</a:t>
            </a:r>
          </a:p>
          <a:p>
            <a:pPr eaLnBrk="1" hangingPunct="1"/>
            <a:r>
              <a:rPr lang="en-US" smtClean="0">
                <a:latin typeface="Arial" charset="0"/>
              </a:rPr>
              <a:t>requirement to assure the integrity and confidentiality of these data. Integrity</a:t>
            </a:r>
          </a:p>
          <a:p>
            <a:pPr eaLnBrk="1" hangingPunct="1"/>
            <a:r>
              <a:rPr lang="en-US" smtClean="0">
                <a:latin typeface="Arial" charset="0"/>
              </a:rPr>
              <a:t>is required to prevent an intruder from masking his or her activities by altering</a:t>
            </a:r>
          </a:p>
          <a:p>
            <a:pPr eaLnBrk="1" hangingPunct="1"/>
            <a:r>
              <a:rPr lang="en-US" smtClean="0">
                <a:latin typeface="Arial" charset="0"/>
              </a:rPr>
              <a:t>the transmitted audit information. Confidentiality is required because the</a:t>
            </a:r>
          </a:p>
          <a:p>
            <a:pPr eaLnBrk="1" hangingPunct="1"/>
            <a:r>
              <a:rPr lang="en-US" smtClean="0">
                <a:latin typeface="Arial" charset="0"/>
              </a:rPr>
              <a:t>transmitted audit information could be valuable.</a:t>
            </a:r>
          </a:p>
          <a:p>
            <a:pPr eaLnBrk="1" hangingPunct="1"/>
            <a:endParaRPr lang="en-US" smtClean="0">
              <a:latin typeface="Arial" charset="0"/>
            </a:endParaRPr>
          </a:p>
          <a:p>
            <a:pPr eaLnBrk="1" hangingPunct="1"/>
            <a:r>
              <a:rPr lang="en-US" smtClean="0">
                <a:latin typeface="Arial" charset="0"/>
              </a:rPr>
              <a:t>• Either a centralized or decentralized architecture can be used. With a centralized</a:t>
            </a:r>
          </a:p>
          <a:p>
            <a:pPr eaLnBrk="1" hangingPunct="1"/>
            <a:r>
              <a:rPr lang="en-US" smtClean="0">
                <a:latin typeface="Arial" charset="0"/>
              </a:rPr>
              <a:t>architecture, there is a single central point of collection and analysis of</a:t>
            </a:r>
          </a:p>
          <a:p>
            <a:pPr eaLnBrk="1" hangingPunct="1"/>
            <a:r>
              <a:rPr lang="en-US" smtClean="0">
                <a:latin typeface="Arial" charset="0"/>
              </a:rPr>
              <a:t>all audit data. This eases the task of correlating incoming reports but creates</a:t>
            </a:r>
          </a:p>
          <a:p>
            <a:pPr eaLnBrk="1" hangingPunct="1"/>
            <a:r>
              <a:rPr lang="en-US" smtClean="0">
                <a:latin typeface="Arial" charset="0"/>
              </a:rPr>
              <a:t>a potential bottleneck and single point of failure. With a decentralized architecture,</a:t>
            </a:r>
          </a:p>
          <a:p>
            <a:pPr eaLnBrk="1" hangingPunct="1"/>
            <a:r>
              <a:rPr lang="en-US" smtClean="0">
                <a:latin typeface="Arial" charset="0"/>
              </a:rPr>
              <a:t>there is more than one analysis center, but these must coordinate their</a:t>
            </a:r>
          </a:p>
          <a:p>
            <a:pPr eaLnBrk="1" hangingPunct="1"/>
            <a:r>
              <a:rPr lang="en-US" smtClean="0">
                <a:latin typeface="Arial" charset="0"/>
              </a:rPr>
              <a:t>activities and exchange information.</a:t>
            </a:r>
          </a:p>
          <a:p>
            <a:pPr eaLnBrk="1" hangingPunct="1"/>
            <a:endParaRPr lang="en-US" smtClean="0">
              <a:latin typeface="Arial" charset="0"/>
            </a:endParaRPr>
          </a:p>
          <a:p>
            <a:pPr eaLnBrk="1" hangingPunct="1"/>
            <a:r>
              <a:rPr lang="en-US" smtClean="0">
                <a:latin typeface="Arial" charset="0"/>
              </a:rPr>
              <a:t>A good example of a distributed IDS is one developed at the University of</a:t>
            </a:r>
          </a:p>
          <a:p>
            <a:pPr eaLnBrk="1" hangingPunct="1"/>
            <a:r>
              <a:rPr lang="en-US" smtClean="0">
                <a:latin typeface="Arial" charset="0"/>
              </a:rPr>
              <a:t>California at Davis [HEBE92, SNAP91]; a similar approach has been taken for a</a:t>
            </a:r>
          </a:p>
          <a:p>
            <a:pPr eaLnBrk="1" hangingPunct="1"/>
            <a:r>
              <a:rPr lang="en-US" smtClean="0">
                <a:latin typeface="Arial" charset="0"/>
              </a:rPr>
              <a:t>project at Purdue [SPAF00, BALA98]. Figure 8.2 shows the overall architecture,</a:t>
            </a:r>
          </a:p>
          <a:p>
            <a:pPr eaLnBrk="1" hangingPunct="1"/>
            <a:r>
              <a:rPr lang="en-US" smtClean="0">
                <a:latin typeface="Arial" charset="0"/>
              </a:rPr>
              <a:t>which consists of three main components: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Host agent module: An audit collection module operating as a background</a:t>
            </a:r>
          </a:p>
          <a:p>
            <a:pPr eaLnBrk="1" hangingPunct="1"/>
            <a:r>
              <a:rPr lang="en-US" smtClean="0">
                <a:latin typeface="Arial" charset="0"/>
              </a:rPr>
              <a:t>process on a monitored system. Its purpose is to collect data on security related</a:t>
            </a:r>
          </a:p>
          <a:p>
            <a:pPr eaLnBrk="1" hangingPunct="1"/>
            <a:r>
              <a:rPr lang="en-US" smtClean="0">
                <a:latin typeface="Arial" charset="0"/>
              </a:rPr>
              <a:t>events on the host and transmit these to the central manager.</a:t>
            </a:r>
          </a:p>
          <a:p>
            <a:pPr eaLnBrk="1" hangingPunct="1"/>
            <a:endParaRPr lang="en-US" smtClean="0">
              <a:latin typeface="Arial" charset="0"/>
            </a:endParaRPr>
          </a:p>
          <a:p>
            <a:pPr eaLnBrk="1" hangingPunct="1"/>
            <a:r>
              <a:rPr lang="en-US" b="1" smtClean="0">
                <a:latin typeface="Arial" charset="0"/>
              </a:rPr>
              <a:t>LAN monitor agent module: Operates in the same fashion as a host agent</a:t>
            </a:r>
          </a:p>
          <a:p>
            <a:pPr eaLnBrk="1" hangingPunct="1"/>
            <a:r>
              <a:rPr lang="en-US" smtClean="0">
                <a:latin typeface="Arial" charset="0"/>
              </a:rPr>
              <a:t>module except that it analyzes LAN traffic and reports the results to the central</a:t>
            </a:r>
          </a:p>
          <a:p>
            <a:pPr eaLnBrk="1" hangingPunct="1"/>
            <a:r>
              <a:rPr lang="en-US" smtClean="0">
                <a:latin typeface="Arial" charset="0"/>
              </a:rPr>
              <a:t>manager.</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Central manager module: Receives reports from LAN monitor and host</a:t>
            </a:r>
          </a:p>
          <a:p>
            <a:pPr eaLnBrk="1" hangingPunct="1"/>
            <a:r>
              <a:rPr lang="en-US" smtClean="0">
                <a:latin typeface="Arial" charset="0"/>
              </a:rPr>
              <a:t>agents and processes and correlates these reports to detect intrusion.</a:t>
            </a:r>
            <a:endParaRPr lang="en-US" smtClean="0">
              <a:latin typeface="Times New Roman" pitchFamily="18" charset="0"/>
            </a:endParaRPr>
          </a:p>
        </p:txBody>
      </p:sp>
    </p:spTree>
    <p:extLst>
      <p:ext uri="{BB962C8B-B14F-4D97-AF65-F5344CB8AC3E}">
        <p14:creationId xmlns:p14="http://schemas.microsoft.com/office/powerpoint/2010/main" val="1427545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28</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smtClean="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smtClean="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smtClean="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smtClean="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smtClean="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smtClean="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smtClean="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smtClean="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smtClean="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smtClean="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smtClean="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smtClean="0">
                <a:solidFill>
                  <a:schemeClr val="tx1"/>
                </a:solidFill>
                <a:latin typeface="Arial" pitchFamily="-110" charset="0"/>
                <a:ea typeface="+mn-ea"/>
                <a:cs typeface="+mn-cs"/>
              </a:rPr>
              <a:t>and the like.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smtClean="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smtClean="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smtClean="0">
                <a:solidFill>
                  <a:schemeClr val="tx1"/>
                </a:solidFill>
                <a:latin typeface="Arial" pitchFamily="-110" charset="0"/>
                <a:ea typeface="+mn-ea"/>
                <a:cs typeface="+mn-cs"/>
              </a:rPr>
              <a:t>to correlate with those from other agents.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smtClean="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smtClean="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smtClean="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smtClean="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smtClean="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smtClean="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smtClean="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1819852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p>
            <a:fld id="{6688AAA4-2752-45DE-9A37-6D517DFEFD19}" type="slidenum">
              <a:rPr lang="en-AU" smtClean="0">
                <a:latin typeface="Arial" charset="0"/>
                <a:cs typeface="Arial" charset="0"/>
              </a:rPr>
              <a:pPr/>
              <a:t>29</a:t>
            </a:fld>
            <a:endParaRPr lang="en-AU" smtClean="0">
              <a:latin typeface="Arial" charset="0"/>
              <a:cs typeface="Arial" charset="0"/>
            </a:endParaRPr>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pPr eaLnBrk="1" hangingPunct="1"/>
            <a:r>
              <a:rPr lang="en-US" smtClean="0">
                <a:latin typeface="Arial" charset="0"/>
              </a:rPr>
              <a:t>A network-based IDS (NIDS) monitors traffic at selected points on a network or</a:t>
            </a:r>
          </a:p>
          <a:p>
            <a:pPr eaLnBrk="1" hangingPunct="1"/>
            <a:r>
              <a:rPr lang="en-US" smtClean="0">
                <a:latin typeface="Arial" charset="0"/>
              </a:rPr>
              <a:t>interconnected set of networks. The NIDS examines the traffic packet by packet in</a:t>
            </a:r>
          </a:p>
          <a:p>
            <a:pPr eaLnBrk="1" hangingPunct="1"/>
            <a:r>
              <a:rPr lang="en-US" smtClean="0">
                <a:latin typeface="Arial" charset="0"/>
              </a:rPr>
              <a:t>real time, or close to real time, to attempt to detect intrusion patterns. The NIDS</a:t>
            </a:r>
          </a:p>
          <a:p>
            <a:pPr eaLnBrk="1" hangingPunct="1"/>
            <a:r>
              <a:rPr lang="en-US" smtClean="0">
                <a:latin typeface="Arial" charset="0"/>
              </a:rPr>
              <a:t>may examine network-, transport-, and/or application-level protocol activity. Note</a:t>
            </a:r>
          </a:p>
          <a:p>
            <a:pPr eaLnBrk="1" hangingPunct="1"/>
            <a:r>
              <a:rPr lang="en-US" smtClean="0">
                <a:latin typeface="Arial" charset="0"/>
              </a:rPr>
              <a:t>the contrast with a host-based IDS; a NIDS examines packet traffic directed toward</a:t>
            </a:r>
          </a:p>
          <a:p>
            <a:pPr eaLnBrk="1" hangingPunct="1"/>
            <a:r>
              <a:rPr lang="en-US" smtClean="0">
                <a:latin typeface="Arial" charset="0"/>
              </a:rPr>
              <a:t>potentially vulnerable computer systems on a network. A host-based system examines</a:t>
            </a:r>
          </a:p>
          <a:p>
            <a:pPr eaLnBrk="1" hangingPunct="1"/>
            <a:r>
              <a:rPr lang="en-US" smtClean="0">
                <a:latin typeface="Arial" charset="0"/>
              </a:rPr>
              <a:t>user and software activity on a host.</a:t>
            </a:r>
          </a:p>
          <a:p>
            <a:pPr eaLnBrk="1" hangingPunct="1"/>
            <a:endParaRPr lang="en-US" smtClean="0">
              <a:latin typeface="Arial" charset="0"/>
            </a:endParaRPr>
          </a:p>
          <a:p>
            <a:pPr eaLnBrk="1" hangingPunct="1"/>
            <a:r>
              <a:rPr lang="en-US" smtClean="0">
                <a:latin typeface="Arial" charset="0"/>
              </a:rPr>
              <a:t>A typical NIDS facility includes a number of sensors to monitor packet traffic, one</a:t>
            </a:r>
          </a:p>
          <a:p>
            <a:pPr eaLnBrk="1" hangingPunct="1"/>
            <a:r>
              <a:rPr lang="en-US" smtClean="0">
                <a:latin typeface="Arial" charset="0"/>
              </a:rPr>
              <a:t>or more servers for NIDS management functions, and one or more management consoles</a:t>
            </a:r>
          </a:p>
          <a:p>
            <a:pPr eaLnBrk="1" hangingPunct="1"/>
            <a:r>
              <a:rPr lang="en-US" smtClean="0">
                <a:latin typeface="Arial" charset="0"/>
              </a:rPr>
              <a:t>for the human interface. The analysis of traffic patterns to detect intrusions may</a:t>
            </a:r>
          </a:p>
          <a:p>
            <a:pPr eaLnBrk="1" hangingPunct="1"/>
            <a:r>
              <a:rPr lang="en-US" smtClean="0">
                <a:latin typeface="Arial" charset="0"/>
              </a:rPr>
              <a:t>be done at the sensor, at the management server, or some combination of the two.</a:t>
            </a:r>
            <a:endParaRPr lang="en-US" smtClean="0">
              <a:latin typeface="Times New Roman" pitchFamily="18" charset="0"/>
            </a:endParaRPr>
          </a:p>
        </p:txBody>
      </p:sp>
    </p:spTree>
    <p:extLst>
      <p:ext uri="{BB962C8B-B14F-4D97-AF65-F5344CB8AC3E}">
        <p14:creationId xmlns:p14="http://schemas.microsoft.com/office/powerpoint/2010/main" val="3229547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Activists:  Are either individuals, usually working as insiders, or members of</a:t>
            </a:r>
          </a:p>
          <a:p>
            <a:r>
              <a:rPr lang="en-US" sz="1200" b="0" i="0" u="none" strike="noStrike" kern="1200" baseline="0" dirty="0" smtClean="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smtClean="0">
                <a:solidFill>
                  <a:schemeClr val="tx1"/>
                </a:solidFill>
                <a:latin typeface="Arial" pitchFamily="-110" charset="0"/>
                <a:ea typeface="+mn-ea"/>
                <a:cs typeface="+mn-cs"/>
              </a:rPr>
              <a:t>causes. They are also known as </a:t>
            </a:r>
            <a:r>
              <a:rPr lang="en-US" sz="1200" b="0" i="0" u="none" strike="noStrike" kern="1200" baseline="0" dirty="0" err="1" smtClean="0">
                <a:solidFill>
                  <a:schemeClr val="tx1"/>
                </a:solidFill>
                <a:latin typeface="Arial" pitchFamily="-110" charset="0"/>
                <a:ea typeface="+mn-ea"/>
                <a:cs typeface="+mn-cs"/>
              </a:rPr>
              <a:t>hacktivists</a:t>
            </a:r>
            <a:r>
              <a:rPr lang="en-US" sz="1200" b="0" i="0" u="none" strike="noStrike" kern="1200" baseline="0" dirty="0" smtClean="0">
                <a:solidFill>
                  <a:schemeClr val="tx1"/>
                </a:solidFill>
                <a:latin typeface="Arial" pitchFamily="-110" charset="0"/>
                <a:ea typeface="+mn-ea"/>
                <a:cs typeface="+mn-cs"/>
              </a:rPr>
              <a:t>, and their skill level is often quite</a:t>
            </a:r>
          </a:p>
          <a:p>
            <a:r>
              <a:rPr lang="en-US" sz="1200" b="0" i="0" u="none" strike="noStrike" kern="1200" baseline="0" dirty="0" smtClean="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smtClean="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smtClean="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smtClean="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smtClean="0">
                <a:solidFill>
                  <a:schemeClr val="tx1"/>
                </a:solidFill>
                <a:latin typeface="Arial" pitchFamily="-110" charset="0"/>
                <a:ea typeface="+mn-ea"/>
                <a:cs typeface="+mn-cs"/>
              </a:rPr>
              <a:t>Anonymous and </a:t>
            </a:r>
            <a:r>
              <a:rPr lang="en-US" sz="1200" b="0" i="0" u="none" strike="noStrike" kern="1200" baseline="0" dirty="0" err="1" smtClean="0">
                <a:solidFill>
                  <a:schemeClr val="tx1"/>
                </a:solidFill>
                <a:latin typeface="Arial" pitchFamily="-110" charset="0"/>
                <a:ea typeface="+mn-ea"/>
                <a:cs typeface="+mn-cs"/>
              </a:rPr>
              <a:t>LulzSec</a:t>
            </a:r>
            <a:r>
              <a:rPr lang="en-US" sz="1200" b="0" i="0" u="none" strike="noStrike" kern="1200" baseline="0" dirty="0" smtClean="0">
                <a:solidFill>
                  <a:schemeClr val="tx1"/>
                </a:solidFill>
                <a:latin typeface="Arial" pitchFamily="-110" charset="0"/>
                <a:ea typeface="+mn-ea"/>
                <a:cs typeface="+mn-cs"/>
              </a:rPr>
              <a:t>, and the actions of Chelsea (formerly Bradley)</a:t>
            </a:r>
          </a:p>
          <a:p>
            <a:r>
              <a:rPr lang="en-US" sz="1200" b="0" i="0" u="none" strike="noStrike" kern="1200" baseline="0" dirty="0" smtClean="0">
                <a:solidFill>
                  <a:schemeClr val="tx1"/>
                </a:solidFill>
                <a:latin typeface="Arial" pitchFamily="-110" charset="0"/>
                <a:ea typeface="+mn-ea"/>
                <a:cs typeface="+mn-cs"/>
              </a:rPr>
              <a:t>Manning and Edward Snowden.</a:t>
            </a: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3</a:t>
            </a:fld>
            <a:endParaRPr lang="en-AU" dirty="0"/>
          </a:p>
        </p:txBody>
      </p:sp>
    </p:spTree>
    <p:extLst>
      <p:ext uri="{BB962C8B-B14F-4D97-AF65-F5344CB8AC3E}">
        <p14:creationId xmlns:p14="http://schemas.microsoft.com/office/powerpoint/2010/main" val="4081152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a:noFill/>
        </p:spPr>
        <p:txBody>
          <a:bodyPr/>
          <a:lstStyle/>
          <a:p>
            <a:fld id="{14676B2A-E423-4097-9F79-EB4F030307D3}" type="slidenum">
              <a:rPr lang="en-AU" smtClean="0">
                <a:latin typeface="Arial" charset="0"/>
                <a:cs typeface="Arial" charset="0"/>
              </a:rPr>
              <a:pPr/>
              <a:t>30</a:t>
            </a:fld>
            <a:endParaRPr lang="en-AU" smtClean="0">
              <a:latin typeface="Arial" charset="0"/>
              <a:cs typeface="Arial" charset="0"/>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pPr eaLnBrk="1" hangingPunct="1"/>
            <a:r>
              <a:rPr lang="en-US" smtClean="0">
                <a:latin typeface="Arial" charset="0"/>
              </a:rPr>
              <a:t>Sensors can be deployed in one of two modes: inline and passive. An </a:t>
            </a:r>
            <a:r>
              <a:rPr lang="en-US" b="1" smtClean="0">
                <a:latin typeface="Arial" charset="0"/>
              </a:rPr>
              <a:t>inline</a:t>
            </a:r>
          </a:p>
          <a:p>
            <a:pPr eaLnBrk="1" hangingPunct="1"/>
            <a:r>
              <a:rPr lang="en-US" b="1" smtClean="0">
                <a:latin typeface="Arial" charset="0"/>
              </a:rPr>
              <a:t>sensor is inserted into a network segment so that the traffic that it is monitoring</a:t>
            </a:r>
          </a:p>
          <a:p>
            <a:pPr eaLnBrk="1" hangingPunct="1"/>
            <a:r>
              <a:rPr lang="en-US" smtClean="0">
                <a:latin typeface="Arial" charset="0"/>
              </a:rPr>
              <a:t>must pass through the sensor. One way to achieve an inline sensor is to combine</a:t>
            </a:r>
          </a:p>
          <a:p>
            <a:pPr eaLnBrk="1" hangingPunct="1"/>
            <a:r>
              <a:rPr lang="en-US" smtClean="0">
                <a:latin typeface="Arial" charset="0"/>
              </a:rPr>
              <a:t>NIDS sensor logic with another network device, such as a firewall or a LAN</a:t>
            </a:r>
          </a:p>
          <a:p>
            <a:pPr eaLnBrk="1" hangingPunct="1"/>
            <a:r>
              <a:rPr lang="en-US" smtClean="0">
                <a:latin typeface="Arial" charset="0"/>
              </a:rPr>
              <a:t>switch. This approach has the advantage that no additional separate hardware</a:t>
            </a:r>
          </a:p>
          <a:p>
            <a:pPr eaLnBrk="1" hangingPunct="1"/>
            <a:r>
              <a:rPr lang="en-US" smtClean="0">
                <a:latin typeface="Arial" charset="0"/>
              </a:rPr>
              <a:t>devices are needed; all that is required is NIDS sensor software. An alternative</a:t>
            </a:r>
          </a:p>
          <a:p>
            <a:pPr eaLnBrk="1" hangingPunct="1"/>
            <a:r>
              <a:rPr lang="en-US" smtClean="0">
                <a:latin typeface="Arial" charset="0"/>
              </a:rPr>
              <a:t>is a stand-alone inline NIDS sensor. The primary motivation for the use of</a:t>
            </a:r>
          </a:p>
          <a:p>
            <a:pPr eaLnBrk="1" hangingPunct="1"/>
            <a:r>
              <a:rPr lang="en-US" smtClean="0">
                <a:latin typeface="Arial" charset="0"/>
              </a:rPr>
              <a:t>inline sensors is to enable them to block an attack when one is detected. In this</a:t>
            </a:r>
          </a:p>
          <a:p>
            <a:pPr eaLnBrk="1" hangingPunct="1"/>
            <a:r>
              <a:rPr lang="en-US" smtClean="0">
                <a:latin typeface="Arial" charset="0"/>
              </a:rPr>
              <a:t>case the device is performing both intrusion detection and intrusion prevention</a:t>
            </a:r>
          </a:p>
          <a:p>
            <a:pPr eaLnBrk="1" hangingPunct="1"/>
            <a:r>
              <a:rPr lang="en-US" smtClean="0">
                <a:latin typeface="Arial" charset="0"/>
              </a:rPr>
              <a:t>functions.</a:t>
            </a:r>
          </a:p>
          <a:p>
            <a:pPr eaLnBrk="1" hangingPunct="1"/>
            <a:endParaRPr lang="en-US" smtClean="0">
              <a:latin typeface="Arial" charset="0"/>
            </a:endParaRPr>
          </a:p>
          <a:p>
            <a:pPr eaLnBrk="1" hangingPunct="1"/>
            <a:r>
              <a:rPr lang="en-US" smtClean="0">
                <a:latin typeface="Arial" charset="0"/>
              </a:rPr>
              <a:t>More commonly, </a:t>
            </a:r>
            <a:r>
              <a:rPr lang="en-US" b="1" smtClean="0">
                <a:latin typeface="Arial" charset="0"/>
              </a:rPr>
              <a:t>passive sensors are used. A passive sensor monitors a</a:t>
            </a:r>
          </a:p>
          <a:p>
            <a:pPr eaLnBrk="1" hangingPunct="1"/>
            <a:r>
              <a:rPr lang="en-US" smtClean="0">
                <a:latin typeface="Arial" charset="0"/>
              </a:rPr>
              <a:t>copy of network traffic; the actual traffic does not pass through the device. From</a:t>
            </a:r>
          </a:p>
          <a:p>
            <a:pPr eaLnBrk="1" hangingPunct="1"/>
            <a:r>
              <a:rPr lang="en-US" smtClean="0">
                <a:latin typeface="Arial" charset="0"/>
              </a:rPr>
              <a:t>the point of view of traffic flow, the passive sensor is more efficient than the</a:t>
            </a:r>
          </a:p>
          <a:p>
            <a:pPr eaLnBrk="1" hangingPunct="1"/>
            <a:r>
              <a:rPr lang="en-US" smtClean="0">
                <a:latin typeface="Arial" charset="0"/>
              </a:rPr>
              <a:t>inline sensor, because it does not add an extra handling step that contributes to</a:t>
            </a:r>
          </a:p>
          <a:p>
            <a:pPr eaLnBrk="1" hangingPunct="1"/>
            <a:r>
              <a:rPr lang="en-US" smtClean="0">
                <a:latin typeface="Arial" charset="0"/>
              </a:rPr>
              <a:t>packet delay.</a:t>
            </a:r>
          </a:p>
          <a:p>
            <a:pPr eaLnBrk="1" hangingPunct="1"/>
            <a:endParaRPr lang="en-US" smtClean="0">
              <a:latin typeface="Arial" charset="0"/>
            </a:endParaRPr>
          </a:p>
          <a:p>
            <a:pPr eaLnBrk="1" hangingPunct="1"/>
            <a:r>
              <a:rPr lang="en-US" smtClean="0">
                <a:latin typeface="Arial" charset="0"/>
              </a:rPr>
              <a:t>Figure 8.4 illustrates a typical passive sensor configuration. The sensor connects</a:t>
            </a:r>
          </a:p>
          <a:p>
            <a:pPr eaLnBrk="1" hangingPunct="1"/>
            <a:r>
              <a:rPr lang="en-US" smtClean="0">
                <a:latin typeface="Arial" charset="0"/>
              </a:rPr>
              <a:t>to the network transmission medium, such as a fiber optic cable, by a direct</a:t>
            </a:r>
          </a:p>
          <a:p>
            <a:pPr eaLnBrk="1" hangingPunct="1"/>
            <a:r>
              <a:rPr lang="en-US" smtClean="0">
                <a:latin typeface="Arial" charset="0"/>
              </a:rPr>
              <a:t>physical tap. The tap provides the sensor with a copy of all network traffic being</a:t>
            </a:r>
          </a:p>
          <a:p>
            <a:pPr eaLnBrk="1" hangingPunct="1"/>
            <a:r>
              <a:rPr lang="en-US" smtClean="0">
                <a:latin typeface="Arial" charset="0"/>
              </a:rPr>
              <a:t>carried by the medium. The network interface card (NIC) for this tap usually does</a:t>
            </a:r>
          </a:p>
          <a:p>
            <a:pPr eaLnBrk="1" hangingPunct="1"/>
            <a:r>
              <a:rPr lang="en-US" smtClean="0">
                <a:latin typeface="Arial" charset="0"/>
              </a:rPr>
              <a:t>not have an IP address configured for it. All traffic into this NIC is simply collected</a:t>
            </a:r>
          </a:p>
          <a:p>
            <a:pPr eaLnBrk="1" hangingPunct="1"/>
            <a:r>
              <a:rPr lang="en-US" smtClean="0">
                <a:latin typeface="Arial" charset="0"/>
              </a:rPr>
              <a:t>with no protocol interaction with the network. The sensor has a second NIC that</a:t>
            </a:r>
          </a:p>
          <a:p>
            <a:pPr eaLnBrk="1" hangingPunct="1"/>
            <a:r>
              <a:rPr lang="en-US" smtClean="0">
                <a:latin typeface="Arial" charset="0"/>
              </a:rPr>
              <a:t>connects to the network with an IP address and enables the sensor to communicate</a:t>
            </a:r>
          </a:p>
          <a:p>
            <a:pPr eaLnBrk="1" hangingPunct="1"/>
            <a:r>
              <a:rPr lang="en-US" smtClean="0">
                <a:latin typeface="Arial" charset="0"/>
              </a:rPr>
              <a:t>with a NIDS management server.</a:t>
            </a:r>
            <a:endParaRPr lang="en-US" smtClean="0">
              <a:latin typeface="Times New Roman" pitchFamily="18" charset="0"/>
            </a:endParaRPr>
          </a:p>
        </p:txBody>
      </p:sp>
    </p:spTree>
    <p:extLst>
      <p:ext uri="{BB962C8B-B14F-4D97-AF65-F5344CB8AC3E}">
        <p14:creationId xmlns:p14="http://schemas.microsoft.com/office/powerpoint/2010/main" val="2112744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25000" lnSpcReduction="20000"/>
          </a:bodyPr>
          <a:lstStyle/>
          <a:p>
            <a:pPr eaLnBrk="1" hangingPunct="1">
              <a:defRPr/>
            </a:pPr>
            <a:r>
              <a:rPr lang="en-US" dirty="0" smtClean="0"/>
              <a:t>Consider an organization with multiple sites, each of which has one or more LANs,</a:t>
            </a:r>
          </a:p>
          <a:p>
            <a:pPr eaLnBrk="1" hangingPunct="1">
              <a:defRPr/>
            </a:pPr>
            <a:r>
              <a:rPr lang="en-US" dirty="0" smtClean="0"/>
              <a:t>with all of the networks interconnected via the Internet or some other WAN</a:t>
            </a:r>
          </a:p>
          <a:p>
            <a:pPr eaLnBrk="1" hangingPunct="1">
              <a:defRPr/>
            </a:pPr>
            <a:r>
              <a:rPr lang="en-US" dirty="0" smtClean="0"/>
              <a:t>technology. For a comprehensive NIDS strategy, one or more sensors are needed</a:t>
            </a:r>
          </a:p>
          <a:p>
            <a:pPr eaLnBrk="1" hangingPunct="1">
              <a:defRPr/>
            </a:pPr>
            <a:r>
              <a:rPr lang="en-US" dirty="0" smtClean="0"/>
              <a:t>at each site. Within a single site, a key decision for the security administrator is the</a:t>
            </a:r>
          </a:p>
          <a:p>
            <a:pPr eaLnBrk="1" hangingPunct="1">
              <a:defRPr/>
            </a:pPr>
            <a:r>
              <a:rPr lang="en-US" dirty="0" smtClean="0"/>
              <a:t>placement of the sensors.</a:t>
            </a:r>
          </a:p>
          <a:p>
            <a:pPr eaLnBrk="1" hangingPunct="1">
              <a:defRPr/>
            </a:pPr>
            <a:endParaRPr lang="en-US" dirty="0" smtClean="0"/>
          </a:p>
          <a:p>
            <a:pPr eaLnBrk="1" hangingPunct="1">
              <a:defRPr/>
            </a:pPr>
            <a:r>
              <a:rPr lang="en-US" dirty="0" smtClean="0"/>
              <a:t>Figure 8.5 illustrates a number of possibilities. In general terms, this configuration</a:t>
            </a:r>
          </a:p>
          <a:p>
            <a:pPr eaLnBrk="1" hangingPunct="1">
              <a:defRPr/>
            </a:pPr>
            <a:r>
              <a:rPr lang="en-US" dirty="0" smtClean="0"/>
              <a:t>is typical of larger organizations. All Internet traffic passes through an external firewall</a:t>
            </a:r>
          </a:p>
          <a:p>
            <a:pPr eaLnBrk="1" hangingPunct="1">
              <a:defRPr/>
            </a:pPr>
            <a:r>
              <a:rPr lang="en-US" dirty="0" smtClean="0"/>
              <a:t>that protects the entire facility. 2 Traffic from the outside world, such as customers and</a:t>
            </a:r>
          </a:p>
          <a:p>
            <a:pPr eaLnBrk="1" hangingPunct="1">
              <a:defRPr/>
            </a:pPr>
            <a:r>
              <a:rPr lang="en-US" dirty="0" smtClean="0"/>
              <a:t>vendors that need access to public services, such as Web and mail, is monitored. The</a:t>
            </a:r>
          </a:p>
          <a:p>
            <a:pPr eaLnBrk="1" hangingPunct="1">
              <a:defRPr/>
            </a:pPr>
            <a:r>
              <a:rPr lang="en-US" dirty="0" smtClean="0"/>
              <a:t>external firewall also provides a degree of protection for those parts of the network</a:t>
            </a:r>
          </a:p>
          <a:p>
            <a:pPr eaLnBrk="1" hangingPunct="1">
              <a:defRPr/>
            </a:pPr>
            <a:r>
              <a:rPr lang="en-US" dirty="0" smtClean="0"/>
              <a:t>that should only be accessible by users from other corporate sites. Internal firewalls</a:t>
            </a:r>
          </a:p>
          <a:p>
            <a:pPr eaLnBrk="1" hangingPunct="1">
              <a:defRPr/>
            </a:pPr>
            <a:r>
              <a:rPr lang="en-US" dirty="0" smtClean="0"/>
              <a:t>may also be used to provide more specific protection to certain parts of the network.</a:t>
            </a:r>
          </a:p>
          <a:p>
            <a:pPr eaLnBrk="1" hangingPunct="1">
              <a:defRPr/>
            </a:pPr>
            <a:endParaRPr lang="en-US" dirty="0" smtClean="0"/>
          </a:p>
          <a:p>
            <a:pPr eaLnBrk="1" hangingPunct="1">
              <a:defRPr/>
            </a:pPr>
            <a:r>
              <a:rPr lang="en-US" dirty="0" smtClean="0"/>
              <a:t>A common location for a NIDS sensor is just inside the external firewall</a:t>
            </a:r>
          </a:p>
          <a:p>
            <a:pPr eaLnBrk="1" hangingPunct="1">
              <a:defRPr/>
            </a:pPr>
            <a:r>
              <a:rPr lang="en-US" dirty="0" smtClean="0"/>
              <a:t>( </a:t>
            </a:r>
            <a:r>
              <a:rPr lang="en-US" b="1" dirty="0" smtClean="0"/>
              <a:t>location 1 in the figure). This position has a number of advantages:</a:t>
            </a:r>
          </a:p>
          <a:p>
            <a:pPr eaLnBrk="1" hangingPunct="1">
              <a:defRPr/>
            </a:pPr>
            <a:endParaRPr lang="en-US" dirty="0" smtClean="0"/>
          </a:p>
          <a:p>
            <a:pPr eaLnBrk="1" hangingPunct="1">
              <a:defRPr/>
            </a:pPr>
            <a:r>
              <a:rPr lang="en-US" dirty="0" smtClean="0"/>
              <a:t>• Sees attacks, originating from the outside world, that penetrate the network’s</a:t>
            </a:r>
          </a:p>
          <a:p>
            <a:pPr eaLnBrk="1" hangingPunct="1">
              <a:defRPr/>
            </a:pPr>
            <a:r>
              <a:rPr lang="en-US" dirty="0" smtClean="0"/>
              <a:t>perimeter defenses (external firewall).</a:t>
            </a:r>
          </a:p>
          <a:p>
            <a:pPr eaLnBrk="1" hangingPunct="1">
              <a:defRPr/>
            </a:pPr>
            <a:endParaRPr lang="en-US" dirty="0" smtClean="0"/>
          </a:p>
          <a:p>
            <a:pPr eaLnBrk="1" hangingPunct="1">
              <a:defRPr/>
            </a:pPr>
            <a:r>
              <a:rPr lang="en-US" dirty="0" smtClean="0"/>
              <a:t>• Highlights problems with the network firewall policy or performance.</a:t>
            </a:r>
          </a:p>
          <a:p>
            <a:pPr eaLnBrk="1" hangingPunct="1">
              <a:defRPr/>
            </a:pPr>
            <a:endParaRPr lang="en-US" dirty="0" smtClean="0"/>
          </a:p>
          <a:p>
            <a:pPr eaLnBrk="1" hangingPunct="1">
              <a:defRPr/>
            </a:pPr>
            <a:r>
              <a:rPr lang="en-US" dirty="0" smtClean="0"/>
              <a:t>• Sees attacks that might target the Web server or ftp server.</a:t>
            </a:r>
          </a:p>
          <a:p>
            <a:pPr eaLnBrk="1" hangingPunct="1">
              <a:defRPr/>
            </a:pPr>
            <a:endParaRPr lang="en-US" dirty="0" smtClean="0"/>
          </a:p>
          <a:p>
            <a:pPr eaLnBrk="1" hangingPunct="1">
              <a:defRPr/>
            </a:pPr>
            <a:r>
              <a:rPr lang="en-US" dirty="0" smtClean="0"/>
              <a:t>• Even if the incoming attack is not recognized, the IDS can sometimes recognize</a:t>
            </a:r>
          </a:p>
          <a:p>
            <a:pPr eaLnBrk="1" hangingPunct="1">
              <a:defRPr/>
            </a:pPr>
            <a:r>
              <a:rPr lang="en-US" dirty="0" smtClean="0"/>
              <a:t>the outgoing traffic that results from the compromised server.</a:t>
            </a:r>
          </a:p>
          <a:p>
            <a:pPr eaLnBrk="1" hangingPunct="1">
              <a:defRPr/>
            </a:pPr>
            <a:endParaRPr lang="en-US" dirty="0" smtClean="0"/>
          </a:p>
          <a:p>
            <a:pPr eaLnBrk="1" hangingPunct="1">
              <a:defRPr/>
            </a:pPr>
            <a:r>
              <a:rPr lang="en-US" dirty="0" smtClean="0"/>
              <a:t>Instead of placing a NIDS sensor inside the external firewall, the security</a:t>
            </a:r>
          </a:p>
          <a:p>
            <a:pPr eaLnBrk="1" hangingPunct="1">
              <a:defRPr/>
            </a:pPr>
            <a:r>
              <a:rPr lang="en-US" dirty="0" smtClean="0"/>
              <a:t>administrator may choose to place a NIDS sensor between the external firewall and</a:t>
            </a:r>
          </a:p>
          <a:p>
            <a:pPr eaLnBrk="1" hangingPunct="1">
              <a:defRPr/>
            </a:pPr>
            <a:r>
              <a:rPr lang="en-US" dirty="0" smtClean="0"/>
              <a:t>the Internet or WAN ( </a:t>
            </a:r>
            <a:r>
              <a:rPr lang="en-US" b="1" dirty="0" smtClean="0"/>
              <a:t>location 2 ). In this position, the sensor can monitor all network</a:t>
            </a:r>
          </a:p>
          <a:p>
            <a:pPr eaLnBrk="1" hangingPunct="1">
              <a:defRPr/>
            </a:pPr>
            <a:r>
              <a:rPr lang="en-US" dirty="0" smtClean="0"/>
              <a:t>traffic, unfiltered. The advantages of this approach are as follows:</a:t>
            </a:r>
          </a:p>
          <a:p>
            <a:pPr eaLnBrk="1" hangingPunct="1">
              <a:defRPr/>
            </a:pPr>
            <a:endParaRPr lang="en-US" dirty="0" smtClean="0"/>
          </a:p>
          <a:p>
            <a:pPr eaLnBrk="1" hangingPunct="1">
              <a:defRPr/>
            </a:pPr>
            <a:r>
              <a:rPr lang="en-US" dirty="0" smtClean="0"/>
              <a:t>• Documents number of attacks originating on the Internet that target the network</a:t>
            </a:r>
          </a:p>
          <a:p>
            <a:pPr eaLnBrk="1" hangingPunct="1">
              <a:defRPr/>
            </a:pPr>
            <a:endParaRPr lang="en-US" dirty="0" smtClean="0"/>
          </a:p>
          <a:p>
            <a:pPr eaLnBrk="1" hangingPunct="1">
              <a:defRPr/>
            </a:pPr>
            <a:r>
              <a:rPr lang="en-US" dirty="0" smtClean="0"/>
              <a:t>• Documents types of attacks originating on the Internet that target the network</a:t>
            </a:r>
          </a:p>
          <a:p>
            <a:pPr eaLnBrk="1" hangingPunct="1">
              <a:defRPr/>
            </a:pPr>
            <a:endParaRPr lang="en-US" dirty="0" smtClean="0"/>
          </a:p>
          <a:p>
            <a:pPr eaLnBrk="1" hangingPunct="1">
              <a:defRPr/>
            </a:pPr>
            <a:r>
              <a:rPr lang="en-US" dirty="0" smtClean="0"/>
              <a:t>A sensor at location 2 has a higher processing burden than any sensor located</a:t>
            </a:r>
          </a:p>
          <a:p>
            <a:pPr eaLnBrk="1" hangingPunct="1">
              <a:defRPr/>
            </a:pPr>
            <a:r>
              <a:rPr lang="en-US" dirty="0" smtClean="0"/>
              <a:t>elsewhere on the site network.</a:t>
            </a:r>
          </a:p>
          <a:p>
            <a:pPr eaLnBrk="1" hangingPunct="1">
              <a:defRPr/>
            </a:pPr>
            <a:endParaRPr lang="en-US" dirty="0" smtClean="0"/>
          </a:p>
          <a:p>
            <a:pPr eaLnBrk="1" hangingPunct="1">
              <a:defRPr/>
            </a:pPr>
            <a:r>
              <a:rPr lang="en-US" dirty="0" smtClean="0"/>
              <a:t>In addition to a sensor at the boundary of the network, on either side of the</a:t>
            </a:r>
          </a:p>
          <a:p>
            <a:pPr eaLnBrk="1" hangingPunct="1">
              <a:defRPr/>
            </a:pPr>
            <a:r>
              <a:rPr lang="en-US" dirty="0" smtClean="0"/>
              <a:t>external firewall, the administrator may configure a firewall and one or more sensors</a:t>
            </a:r>
          </a:p>
          <a:p>
            <a:pPr eaLnBrk="1" hangingPunct="1">
              <a:defRPr/>
            </a:pPr>
            <a:r>
              <a:rPr lang="en-US" dirty="0" smtClean="0"/>
              <a:t>to protect major backbone networks, such as those that support internal servers</a:t>
            </a:r>
          </a:p>
          <a:p>
            <a:pPr eaLnBrk="1" hangingPunct="1">
              <a:defRPr/>
            </a:pPr>
            <a:r>
              <a:rPr lang="en-US" dirty="0" smtClean="0"/>
              <a:t>and database resources ( </a:t>
            </a:r>
            <a:r>
              <a:rPr lang="en-US" b="1" dirty="0" smtClean="0"/>
              <a:t>location 3 ). The benefits of this placement include the</a:t>
            </a:r>
          </a:p>
          <a:p>
            <a:pPr eaLnBrk="1" hangingPunct="1">
              <a:defRPr/>
            </a:pPr>
            <a:r>
              <a:rPr lang="en-US" dirty="0" smtClean="0"/>
              <a:t>following:</a:t>
            </a:r>
          </a:p>
          <a:p>
            <a:pPr eaLnBrk="1" hangingPunct="1">
              <a:defRPr/>
            </a:pPr>
            <a:endParaRPr lang="en-US" dirty="0" smtClean="0"/>
          </a:p>
          <a:p>
            <a:pPr eaLnBrk="1" hangingPunct="1">
              <a:defRPr/>
            </a:pPr>
            <a:r>
              <a:rPr lang="en-US" dirty="0" smtClean="0"/>
              <a:t>• Monitors a large amount of a network’s traffic, thus increasing the possibility</a:t>
            </a:r>
          </a:p>
          <a:p>
            <a:pPr eaLnBrk="1" hangingPunct="1">
              <a:defRPr/>
            </a:pPr>
            <a:r>
              <a:rPr lang="en-US" dirty="0" smtClean="0"/>
              <a:t>of spotting attacks</a:t>
            </a:r>
          </a:p>
          <a:p>
            <a:pPr eaLnBrk="1" hangingPunct="1">
              <a:defRPr/>
            </a:pPr>
            <a:endParaRPr lang="en-US" dirty="0" smtClean="0"/>
          </a:p>
          <a:p>
            <a:pPr eaLnBrk="1" hangingPunct="1">
              <a:defRPr/>
            </a:pPr>
            <a:r>
              <a:rPr lang="en-US" dirty="0" smtClean="0"/>
              <a:t>• Detects unauthorized activity by authorized users within the organization’s</a:t>
            </a:r>
          </a:p>
          <a:p>
            <a:pPr eaLnBrk="1" hangingPunct="1">
              <a:defRPr/>
            </a:pPr>
            <a:r>
              <a:rPr lang="en-US" dirty="0" smtClean="0"/>
              <a:t>security perimeter</a:t>
            </a:r>
          </a:p>
          <a:p>
            <a:pPr eaLnBrk="1" hangingPunct="1">
              <a:defRPr/>
            </a:pPr>
            <a:endParaRPr lang="en-US" dirty="0" smtClean="0"/>
          </a:p>
          <a:p>
            <a:pPr eaLnBrk="1" hangingPunct="1">
              <a:defRPr/>
            </a:pPr>
            <a:r>
              <a:rPr lang="en-US" dirty="0" smtClean="0"/>
              <a:t>Thus, a sensor at location 3 is able to monitor for both internal and external</a:t>
            </a:r>
          </a:p>
          <a:p>
            <a:pPr eaLnBrk="1" hangingPunct="1">
              <a:defRPr/>
            </a:pPr>
            <a:r>
              <a:rPr lang="en-US" dirty="0" smtClean="0"/>
              <a:t>attacks. Because the sensor monitors traffic to only a subset of devices at the site, it can</a:t>
            </a:r>
          </a:p>
          <a:p>
            <a:pPr eaLnBrk="1" hangingPunct="1">
              <a:defRPr/>
            </a:pPr>
            <a:r>
              <a:rPr lang="en-US" dirty="0" smtClean="0"/>
              <a:t>be tuned to specific protocols and attack types, thus reducing the processing burden.</a:t>
            </a:r>
          </a:p>
          <a:p>
            <a:pPr eaLnBrk="1" hangingPunct="1">
              <a:defRPr/>
            </a:pPr>
            <a:endParaRPr lang="en-US" dirty="0" smtClean="0"/>
          </a:p>
          <a:p>
            <a:pPr eaLnBrk="1" hangingPunct="1">
              <a:defRPr/>
            </a:pPr>
            <a:r>
              <a:rPr lang="en-US" dirty="0" smtClean="0"/>
              <a:t>Finally, the network facilities at a site may include separate LANs that support</a:t>
            </a:r>
          </a:p>
          <a:p>
            <a:pPr eaLnBrk="1" hangingPunct="1">
              <a:defRPr/>
            </a:pPr>
            <a:r>
              <a:rPr lang="en-US" dirty="0" smtClean="0"/>
              <a:t>user workstations and servers specific to a single department. The administrator</a:t>
            </a:r>
          </a:p>
          <a:p>
            <a:pPr eaLnBrk="1" hangingPunct="1">
              <a:defRPr/>
            </a:pPr>
            <a:r>
              <a:rPr lang="en-US" dirty="0" smtClean="0"/>
              <a:t>could configure a firewall and NIDS sensor to provide additional protection for</a:t>
            </a:r>
          </a:p>
          <a:p>
            <a:pPr eaLnBrk="1" hangingPunct="1">
              <a:defRPr/>
            </a:pPr>
            <a:r>
              <a:rPr lang="en-US" dirty="0" smtClean="0"/>
              <a:t>all of these networks or target the protection to critical subsystems, such as personnel</a:t>
            </a:r>
          </a:p>
          <a:p>
            <a:pPr eaLnBrk="1" hangingPunct="1">
              <a:defRPr/>
            </a:pPr>
            <a:r>
              <a:rPr lang="en-US" dirty="0" smtClean="0"/>
              <a:t>and financial networks ( </a:t>
            </a:r>
            <a:r>
              <a:rPr lang="en-US" b="1" dirty="0" smtClean="0"/>
              <a:t>location 4 ). A sensor used in this latter fashion provides</a:t>
            </a:r>
          </a:p>
          <a:p>
            <a:pPr eaLnBrk="1" hangingPunct="1">
              <a:defRPr/>
            </a:pPr>
            <a:r>
              <a:rPr lang="en-US" dirty="0" smtClean="0"/>
              <a:t>the following benefits:</a:t>
            </a:r>
          </a:p>
          <a:p>
            <a:pPr eaLnBrk="1" hangingPunct="1">
              <a:defRPr/>
            </a:pPr>
            <a:endParaRPr lang="en-US" dirty="0" smtClean="0"/>
          </a:p>
          <a:p>
            <a:pPr eaLnBrk="1" hangingPunct="1">
              <a:defRPr/>
            </a:pPr>
            <a:r>
              <a:rPr lang="en-US" dirty="0" smtClean="0"/>
              <a:t>• Detects attacks targeting critical systems and resources</a:t>
            </a:r>
          </a:p>
          <a:p>
            <a:pPr eaLnBrk="1" hangingPunct="1">
              <a:defRPr/>
            </a:pPr>
            <a:endParaRPr lang="en-US" dirty="0" smtClean="0"/>
          </a:p>
          <a:p>
            <a:pPr eaLnBrk="1" hangingPunct="1">
              <a:defRPr/>
            </a:pPr>
            <a:r>
              <a:rPr lang="en-US" dirty="0" smtClean="0"/>
              <a:t>• Allows focusing of limited resources to the network assets considered of</a:t>
            </a:r>
          </a:p>
          <a:p>
            <a:pPr eaLnBrk="1" hangingPunct="1">
              <a:defRPr/>
            </a:pPr>
            <a:r>
              <a:rPr lang="en-US" dirty="0" smtClean="0"/>
              <a:t>greatest value</a:t>
            </a:r>
          </a:p>
          <a:p>
            <a:pPr eaLnBrk="1" hangingPunct="1">
              <a:defRPr/>
            </a:pPr>
            <a:endParaRPr lang="en-US" dirty="0" smtClean="0"/>
          </a:p>
          <a:p>
            <a:pPr eaLnBrk="1" hangingPunct="1">
              <a:defRPr/>
            </a:pPr>
            <a:r>
              <a:rPr lang="en-US" dirty="0" smtClean="0"/>
              <a:t>As with a sensor at location 3, a sensor at location 4 can be tuned to specific</a:t>
            </a:r>
          </a:p>
          <a:p>
            <a:pPr eaLnBrk="1" hangingPunct="1">
              <a:defRPr/>
            </a:pPr>
            <a:r>
              <a:rPr lang="en-US" dirty="0" smtClean="0"/>
              <a:t>protocols and attack types, thus reducing the processing burden.</a:t>
            </a:r>
            <a:endParaRPr lang="en-US" dirty="0"/>
          </a:p>
        </p:txBody>
      </p:sp>
      <p:sp>
        <p:nvSpPr>
          <p:cNvPr id="315395" name="Slide Number Placeholder 3"/>
          <p:cNvSpPr>
            <a:spLocks noGrp="1"/>
          </p:cNvSpPr>
          <p:nvPr>
            <p:ph type="sldNum" sz="quarter" idx="5"/>
          </p:nvPr>
        </p:nvSpPr>
        <p:spPr>
          <a:noFill/>
        </p:spPr>
        <p:txBody>
          <a:bodyPr/>
          <a:lstStyle/>
          <a:p>
            <a:fld id="{46A3160B-AE07-4A5F-B8FC-F1D16E09C6A4}" type="slidenum">
              <a:rPr lang="en-AU" smtClean="0">
                <a:latin typeface="Arial" charset="0"/>
                <a:cs typeface="Arial" charset="0"/>
              </a:rPr>
              <a:pPr/>
              <a:t>31</a:t>
            </a:fld>
            <a:endParaRPr lang="en-AU" smtClean="0">
              <a:latin typeface="Arial" charset="0"/>
              <a:cs typeface="Arial" charset="0"/>
            </a:endParaRPr>
          </a:p>
        </p:txBody>
      </p:sp>
    </p:spTree>
    <p:extLst>
      <p:ext uri="{BB962C8B-B14F-4D97-AF65-F5344CB8AC3E}">
        <p14:creationId xmlns:p14="http://schemas.microsoft.com/office/powerpoint/2010/main" val="2775926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a:noFill/>
        </p:spPr>
        <p:txBody>
          <a:bodyPr/>
          <a:lstStyle/>
          <a:p>
            <a:fld id="{35BDCEF8-5E12-46EE-9189-FE43AF4DF4CD}" type="slidenum">
              <a:rPr lang="en-AU" smtClean="0">
                <a:latin typeface="Arial" charset="0"/>
                <a:cs typeface="Arial" charset="0"/>
              </a:rPr>
              <a:pPr/>
              <a:t>32</a:t>
            </a:fld>
            <a:endParaRPr lang="en-AU" smtClean="0">
              <a:latin typeface="Arial" charset="0"/>
              <a:cs typeface="Arial" charset="0"/>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pPr eaLnBrk="1" hangingPunct="1"/>
            <a:r>
              <a:rPr lang="en-US" smtClean="0">
                <a:latin typeface="Arial" charset="0"/>
              </a:rPr>
              <a:t>As with host-based intrusion detection, network-based intrusion detection makes</a:t>
            </a:r>
          </a:p>
          <a:p>
            <a:pPr eaLnBrk="1" hangingPunct="1"/>
            <a:r>
              <a:rPr lang="en-US" smtClean="0">
                <a:latin typeface="Arial" charset="0"/>
              </a:rPr>
              <a:t>use of signature detection and anomaly detection.</a:t>
            </a:r>
          </a:p>
          <a:p>
            <a:pPr eaLnBrk="1" hangingPunct="1"/>
            <a:endParaRPr lang="en-US" b="1" i="1" smtClean="0">
              <a:latin typeface="Arial" charset="0"/>
            </a:endParaRPr>
          </a:p>
          <a:p>
            <a:pPr eaLnBrk="1" hangingPunct="1"/>
            <a:r>
              <a:rPr lang="en-US" b="1" i="1" smtClean="0">
                <a:latin typeface="Arial" charset="0"/>
              </a:rPr>
              <a:t>SIGNATURE DETECTION [SCAR07] lists the following as examples of that types of</a:t>
            </a:r>
          </a:p>
          <a:p>
            <a:pPr eaLnBrk="1" hangingPunct="1"/>
            <a:r>
              <a:rPr lang="en-US" smtClean="0">
                <a:latin typeface="Arial" charset="0"/>
              </a:rPr>
              <a:t>attacks that are suitable for signature detection: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Application layer reconnaissance and attacks: Most NIDS technologies</a:t>
            </a:r>
          </a:p>
          <a:p>
            <a:pPr eaLnBrk="1" hangingPunct="1"/>
            <a:r>
              <a:rPr lang="en-US" smtClean="0">
                <a:latin typeface="Arial" charset="0"/>
              </a:rPr>
              <a:t>analyze several dozen application protocols. Commonly analyzed ones include</a:t>
            </a:r>
          </a:p>
          <a:p>
            <a:pPr eaLnBrk="1" hangingPunct="1"/>
            <a:r>
              <a:rPr lang="en-US" smtClean="0">
                <a:latin typeface="Arial" charset="0"/>
              </a:rPr>
              <a:t>Dynamic Host Configuration Protocol (DHCP), DNS, Finger, FTP, HTTP,</a:t>
            </a:r>
          </a:p>
          <a:p>
            <a:pPr eaLnBrk="1" hangingPunct="1"/>
            <a:r>
              <a:rPr lang="en-US" smtClean="0">
                <a:latin typeface="Arial" charset="0"/>
              </a:rPr>
              <a:t>Internet Message Access Protocol (IMAP), Internet Relay Chat (IRC),</a:t>
            </a:r>
          </a:p>
          <a:p>
            <a:pPr eaLnBrk="1" hangingPunct="1"/>
            <a:r>
              <a:rPr lang="en-US" smtClean="0">
                <a:latin typeface="Arial" charset="0"/>
              </a:rPr>
              <a:t>Network File System (NFS), Post Office Protocol (POP), rlogin/rsh, Remote</a:t>
            </a:r>
          </a:p>
          <a:p>
            <a:pPr eaLnBrk="1" hangingPunct="1"/>
            <a:r>
              <a:rPr lang="en-US" smtClean="0">
                <a:latin typeface="Arial" charset="0"/>
              </a:rPr>
              <a:t>Procedure Call (RPC), Session Initiation Protocol (SIP), Server Message</a:t>
            </a:r>
          </a:p>
          <a:p>
            <a:pPr eaLnBrk="1" hangingPunct="1"/>
            <a:r>
              <a:rPr lang="en-US" smtClean="0">
                <a:latin typeface="Arial" charset="0"/>
              </a:rPr>
              <a:t>Block (SMB), SMTP, SNMP, Telnet, and Trivial File Transfer Protocol</a:t>
            </a:r>
          </a:p>
          <a:p>
            <a:pPr eaLnBrk="1" hangingPunct="1"/>
            <a:r>
              <a:rPr lang="en-US" smtClean="0">
                <a:latin typeface="Arial" charset="0"/>
              </a:rPr>
              <a:t>(TFTP), as well as database protocols, instant messaging applications, and</a:t>
            </a:r>
          </a:p>
          <a:p>
            <a:pPr eaLnBrk="1" hangingPunct="1"/>
            <a:r>
              <a:rPr lang="en-US" smtClean="0">
                <a:latin typeface="Arial" charset="0"/>
              </a:rPr>
              <a:t>peer-to-peer file sharing software. The NIDS is looking for attack patterns</a:t>
            </a:r>
          </a:p>
          <a:p>
            <a:pPr eaLnBrk="1" hangingPunct="1"/>
            <a:r>
              <a:rPr lang="en-US" smtClean="0">
                <a:latin typeface="Arial" charset="0"/>
              </a:rPr>
              <a:t>that have been identified as targeting these protocols. Examples of attack include</a:t>
            </a:r>
          </a:p>
          <a:p>
            <a:pPr eaLnBrk="1" hangingPunct="1"/>
            <a:r>
              <a:rPr lang="en-US" smtClean="0">
                <a:latin typeface="Arial" charset="0"/>
              </a:rPr>
              <a:t>buffer overflows, password guessing, and malware transmission.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Transport layer reconnaissance and attacks: NIDSs analyze TCP and UDP</a:t>
            </a:r>
          </a:p>
          <a:p>
            <a:pPr eaLnBrk="1" hangingPunct="1"/>
            <a:r>
              <a:rPr lang="en-US" smtClean="0">
                <a:latin typeface="Arial" charset="0"/>
              </a:rPr>
              <a:t>traffic and perhaps other transport layer protocols. Examples of attacks are</a:t>
            </a:r>
          </a:p>
          <a:p>
            <a:pPr eaLnBrk="1" hangingPunct="1"/>
            <a:r>
              <a:rPr lang="en-US" smtClean="0">
                <a:latin typeface="Arial" charset="0"/>
              </a:rPr>
              <a:t>unusual packet fragmentation, scans for vulnerable ports, and TCP-specific</a:t>
            </a:r>
          </a:p>
          <a:p>
            <a:pPr eaLnBrk="1" hangingPunct="1"/>
            <a:r>
              <a:rPr lang="en-US" smtClean="0">
                <a:latin typeface="Arial" charset="0"/>
              </a:rPr>
              <a:t>attacks such as SYN floods.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Network layer reconnaissance and attacks: NIDSs typically analyze IPv4,</a:t>
            </a:r>
          </a:p>
          <a:p>
            <a:pPr eaLnBrk="1" hangingPunct="1"/>
            <a:r>
              <a:rPr lang="en-US" smtClean="0">
                <a:latin typeface="Arial" charset="0"/>
              </a:rPr>
              <a:t>ICMP, and IGMP at this level. Examples of attacks are spoofed IP addresses</a:t>
            </a:r>
          </a:p>
          <a:p>
            <a:pPr eaLnBrk="1" hangingPunct="1"/>
            <a:r>
              <a:rPr lang="en-US" smtClean="0">
                <a:latin typeface="Arial" charset="0"/>
              </a:rPr>
              <a:t>and illegal IP header values.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Unexpected application services: The NIDS attempts to determine if the</a:t>
            </a:r>
          </a:p>
          <a:p>
            <a:pPr eaLnBrk="1" hangingPunct="1"/>
            <a:r>
              <a:rPr lang="en-US" smtClean="0">
                <a:latin typeface="Arial" charset="0"/>
              </a:rPr>
              <a:t>activity on a transport connection is consistent with the expected application</a:t>
            </a:r>
          </a:p>
          <a:p>
            <a:pPr eaLnBrk="1" hangingPunct="1"/>
            <a:r>
              <a:rPr lang="en-US" smtClean="0">
                <a:latin typeface="Arial" charset="0"/>
              </a:rPr>
              <a:t>protocol. An example is a host running an unauthorized application service.</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Policy violations: Examples include use of inappropriate Web sites and use of</a:t>
            </a:r>
          </a:p>
          <a:p>
            <a:pPr eaLnBrk="1" hangingPunct="1"/>
            <a:r>
              <a:rPr lang="en-US" smtClean="0">
                <a:latin typeface="Arial" charset="0"/>
              </a:rPr>
              <a:t>forbidden application protocols.</a:t>
            </a:r>
          </a:p>
          <a:p>
            <a:pPr eaLnBrk="1" hangingPunct="1"/>
            <a:endParaRPr lang="en-US" smtClean="0">
              <a:latin typeface="Arial" charset="0"/>
            </a:endParaRPr>
          </a:p>
          <a:p>
            <a:pPr eaLnBrk="1" hangingPunct="1"/>
            <a:r>
              <a:rPr lang="en-US" b="1" i="1" smtClean="0">
                <a:latin typeface="Arial" charset="0"/>
              </a:rPr>
              <a:t>ANOMALY DETECTION TECHNIQUES [SCAR07] lists the following as examples of</a:t>
            </a:r>
          </a:p>
          <a:p>
            <a:pPr eaLnBrk="1" hangingPunct="1"/>
            <a:r>
              <a:rPr lang="en-US" smtClean="0">
                <a:latin typeface="Arial" charset="0"/>
              </a:rPr>
              <a:t>that types of attacks that are suitable for anomaly detection: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Denial-of-service (DoS) attacks: Such attacks involve either significantly</a:t>
            </a:r>
          </a:p>
          <a:p>
            <a:pPr eaLnBrk="1" hangingPunct="1"/>
            <a:r>
              <a:rPr lang="en-US" smtClean="0">
                <a:latin typeface="Arial" charset="0"/>
              </a:rPr>
              <a:t>increased packet traffic or significantly increase connection attempts, in an</a:t>
            </a:r>
          </a:p>
          <a:p>
            <a:pPr eaLnBrk="1" hangingPunct="1"/>
            <a:r>
              <a:rPr lang="en-US" smtClean="0">
                <a:latin typeface="Arial" charset="0"/>
              </a:rPr>
              <a:t>attempt to overwhelm the target system. These attacks are analyzed in Chapter 7 .</a:t>
            </a:r>
          </a:p>
          <a:p>
            <a:pPr eaLnBrk="1" hangingPunct="1"/>
            <a:r>
              <a:rPr lang="en-US" smtClean="0">
                <a:latin typeface="Arial" charset="0"/>
              </a:rPr>
              <a:t>Anomaly detection is well suited to such attacks.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Scanning : A scanning attack occurs when an attacker probes a target network</a:t>
            </a:r>
          </a:p>
          <a:p>
            <a:pPr eaLnBrk="1" hangingPunct="1"/>
            <a:r>
              <a:rPr lang="en-US" smtClean="0">
                <a:latin typeface="Arial" charset="0"/>
              </a:rPr>
              <a:t>or system by sending different kinds of packets. Using the responses received</a:t>
            </a:r>
          </a:p>
          <a:p>
            <a:pPr eaLnBrk="1" hangingPunct="1"/>
            <a:r>
              <a:rPr lang="en-US" smtClean="0">
                <a:latin typeface="Arial" charset="0"/>
              </a:rPr>
              <a:t>from the target, the attacker can learn many of the system’s characteristics and</a:t>
            </a:r>
          </a:p>
          <a:p>
            <a:pPr eaLnBrk="1" hangingPunct="1"/>
            <a:r>
              <a:rPr lang="en-US" smtClean="0">
                <a:latin typeface="Arial" charset="0"/>
              </a:rPr>
              <a:t>vulnerabilities. Thus, a scanning attack acts as a target identification tool for</a:t>
            </a:r>
          </a:p>
          <a:p>
            <a:pPr eaLnBrk="1" hangingPunct="1"/>
            <a:r>
              <a:rPr lang="en-US" smtClean="0">
                <a:latin typeface="Arial" charset="0"/>
              </a:rPr>
              <a:t>an attacker. Scanning can be detected by atypical flow patterns at the application</a:t>
            </a:r>
          </a:p>
          <a:p>
            <a:pPr eaLnBrk="1" hangingPunct="1"/>
            <a:r>
              <a:rPr lang="en-US" smtClean="0">
                <a:latin typeface="Arial" charset="0"/>
              </a:rPr>
              <a:t>layer (e.g., banner grabbing 3 ), transport layer (e.g., TCP and UDP port</a:t>
            </a:r>
          </a:p>
          <a:p>
            <a:pPr eaLnBrk="1" hangingPunct="1"/>
            <a:r>
              <a:rPr lang="en-US" smtClean="0">
                <a:latin typeface="Arial" charset="0"/>
              </a:rPr>
              <a:t>scanning), and network layer (e.g., ICMP scanning).</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Worms: Worms 4 spreading among hosts can be detected in more than one way.</a:t>
            </a:r>
          </a:p>
          <a:p>
            <a:pPr eaLnBrk="1" hangingPunct="1"/>
            <a:r>
              <a:rPr lang="en-US" smtClean="0">
                <a:latin typeface="Arial" charset="0"/>
              </a:rPr>
              <a:t>Some worms propagate quickly and use large amounts of bandwidth. Worms can</a:t>
            </a:r>
          </a:p>
          <a:p>
            <a:pPr eaLnBrk="1" hangingPunct="1"/>
            <a:r>
              <a:rPr lang="en-US" smtClean="0">
                <a:latin typeface="Arial" charset="0"/>
              </a:rPr>
              <a:t>also be detected because they can cause hosts to communicate with each other that</a:t>
            </a:r>
          </a:p>
          <a:p>
            <a:pPr eaLnBrk="1" hangingPunct="1"/>
            <a:r>
              <a:rPr lang="en-US" smtClean="0">
                <a:latin typeface="Arial" charset="0"/>
              </a:rPr>
              <a:t>typically do not, and they can also cause hosts to use ports that they normally do</a:t>
            </a:r>
          </a:p>
          <a:p>
            <a:pPr eaLnBrk="1" hangingPunct="1"/>
            <a:r>
              <a:rPr lang="en-US" smtClean="0">
                <a:latin typeface="Arial" charset="0"/>
              </a:rPr>
              <a:t>not use. Many worms also perform scanning. Chapter 6 discusses worms in detail.</a:t>
            </a:r>
          </a:p>
          <a:p>
            <a:pPr eaLnBrk="1" hangingPunct="1"/>
            <a:endParaRPr lang="en-US" smtClean="0">
              <a:latin typeface="Arial" charset="0"/>
            </a:endParaRPr>
          </a:p>
          <a:p>
            <a:pPr eaLnBrk="1" hangingPunct="1"/>
            <a:r>
              <a:rPr lang="en-US" smtClean="0">
                <a:latin typeface="Arial" charset="0"/>
              </a:rPr>
              <a:t>When a sensor detects a potential violation, it sends an alert and logs information</a:t>
            </a:r>
          </a:p>
          <a:p>
            <a:pPr eaLnBrk="1" hangingPunct="1"/>
            <a:r>
              <a:rPr lang="en-US" smtClean="0">
                <a:latin typeface="Arial" charset="0"/>
              </a:rPr>
              <a:t>related to the event. The NIDS analysis module can use this information to refine</a:t>
            </a:r>
          </a:p>
          <a:p>
            <a:pPr eaLnBrk="1" hangingPunct="1"/>
            <a:r>
              <a:rPr lang="en-US" smtClean="0">
                <a:latin typeface="Arial" charset="0"/>
              </a:rPr>
              <a:t>intrusion detection parameters and algorithms. The security administrator can use</a:t>
            </a:r>
          </a:p>
          <a:p>
            <a:pPr eaLnBrk="1" hangingPunct="1"/>
            <a:r>
              <a:rPr lang="en-US" smtClean="0">
                <a:latin typeface="Arial" charset="0"/>
              </a:rPr>
              <a:t>this information to design prevention techniques. Typical information logged by a</a:t>
            </a:r>
          </a:p>
          <a:p>
            <a:pPr eaLnBrk="1" hangingPunct="1"/>
            <a:r>
              <a:rPr lang="en-US" smtClean="0">
                <a:latin typeface="Arial" charset="0"/>
              </a:rPr>
              <a:t>NIDS sensor includes the following:</a:t>
            </a:r>
          </a:p>
          <a:p>
            <a:pPr eaLnBrk="1" hangingPunct="1"/>
            <a:endParaRPr lang="en-US" smtClean="0">
              <a:latin typeface="Arial" charset="0"/>
            </a:endParaRPr>
          </a:p>
          <a:p>
            <a:pPr eaLnBrk="1" hangingPunct="1"/>
            <a:r>
              <a:rPr lang="en-US" smtClean="0">
                <a:latin typeface="Arial" charset="0"/>
              </a:rPr>
              <a:t>• Timestamp (usually date and time)</a:t>
            </a:r>
          </a:p>
          <a:p>
            <a:pPr eaLnBrk="1" hangingPunct="1"/>
            <a:endParaRPr lang="en-US" smtClean="0">
              <a:latin typeface="Arial" charset="0"/>
            </a:endParaRPr>
          </a:p>
          <a:p>
            <a:pPr eaLnBrk="1" hangingPunct="1"/>
            <a:r>
              <a:rPr lang="en-US" smtClean="0">
                <a:latin typeface="Arial" charset="0"/>
              </a:rPr>
              <a:t>• Connection or session ID (typically a consecutive or unique number assigned to</a:t>
            </a:r>
          </a:p>
          <a:p>
            <a:pPr eaLnBrk="1" hangingPunct="1"/>
            <a:r>
              <a:rPr lang="en-US" smtClean="0">
                <a:latin typeface="Arial" charset="0"/>
              </a:rPr>
              <a:t>each TCP connection or to like groups of packets for connectionless protocols)</a:t>
            </a:r>
          </a:p>
          <a:p>
            <a:pPr eaLnBrk="1" hangingPunct="1"/>
            <a:endParaRPr lang="en-US" smtClean="0">
              <a:latin typeface="Arial" charset="0"/>
            </a:endParaRPr>
          </a:p>
          <a:p>
            <a:pPr eaLnBrk="1" hangingPunct="1"/>
            <a:r>
              <a:rPr lang="en-US" smtClean="0">
                <a:latin typeface="Arial" charset="0"/>
              </a:rPr>
              <a:t>• Event or alert type</a:t>
            </a:r>
          </a:p>
          <a:p>
            <a:pPr eaLnBrk="1" hangingPunct="1"/>
            <a:endParaRPr lang="en-US" smtClean="0">
              <a:latin typeface="Arial" charset="0"/>
            </a:endParaRPr>
          </a:p>
          <a:p>
            <a:pPr eaLnBrk="1" hangingPunct="1"/>
            <a:r>
              <a:rPr lang="en-US" smtClean="0">
                <a:latin typeface="Arial" charset="0"/>
              </a:rPr>
              <a:t>• Rating (e.g., priority, severity, impact, confidence)</a:t>
            </a:r>
          </a:p>
          <a:p>
            <a:pPr eaLnBrk="1" hangingPunct="1"/>
            <a:endParaRPr lang="en-US" smtClean="0">
              <a:latin typeface="Arial" charset="0"/>
            </a:endParaRPr>
          </a:p>
          <a:p>
            <a:pPr eaLnBrk="1" hangingPunct="1"/>
            <a:r>
              <a:rPr lang="en-US" smtClean="0">
                <a:latin typeface="Arial" charset="0"/>
              </a:rPr>
              <a:t>• Network, transport, and application layer protocols</a:t>
            </a:r>
          </a:p>
          <a:p>
            <a:pPr eaLnBrk="1" hangingPunct="1"/>
            <a:endParaRPr lang="en-US" smtClean="0">
              <a:latin typeface="Arial" charset="0"/>
            </a:endParaRPr>
          </a:p>
          <a:p>
            <a:pPr eaLnBrk="1" hangingPunct="1"/>
            <a:r>
              <a:rPr lang="en-US" smtClean="0">
                <a:latin typeface="Arial" charset="0"/>
              </a:rPr>
              <a:t>• Source and destination IP addresses</a:t>
            </a:r>
          </a:p>
          <a:p>
            <a:pPr eaLnBrk="1" hangingPunct="1"/>
            <a:endParaRPr lang="en-US" smtClean="0">
              <a:latin typeface="Arial" charset="0"/>
            </a:endParaRPr>
          </a:p>
          <a:p>
            <a:pPr eaLnBrk="1" hangingPunct="1"/>
            <a:r>
              <a:rPr lang="en-US" smtClean="0">
                <a:latin typeface="Arial" charset="0"/>
              </a:rPr>
              <a:t>• Source and destination TCP or UDP ports, or ICMP types and codes</a:t>
            </a:r>
          </a:p>
          <a:p>
            <a:pPr eaLnBrk="1" hangingPunct="1"/>
            <a:endParaRPr lang="en-US" smtClean="0">
              <a:latin typeface="Arial" charset="0"/>
            </a:endParaRPr>
          </a:p>
          <a:p>
            <a:pPr eaLnBrk="1" hangingPunct="1"/>
            <a:r>
              <a:rPr lang="en-US" smtClean="0">
                <a:latin typeface="Arial" charset="0"/>
              </a:rPr>
              <a:t>• Number of bytes transmitted over the connection</a:t>
            </a:r>
          </a:p>
          <a:p>
            <a:pPr eaLnBrk="1" hangingPunct="1"/>
            <a:endParaRPr lang="en-US" smtClean="0">
              <a:latin typeface="Arial" charset="0"/>
            </a:endParaRPr>
          </a:p>
          <a:p>
            <a:pPr eaLnBrk="1" hangingPunct="1"/>
            <a:r>
              <a:rPr lang="en-US" smtClean="0">
                <a:latin typeface="Arial" charset="0"/>
              </a:rPr>
              <a:t>• Decoded payload data, such as application requests and responses</a:t>
            </a:r>
          </a:p>
          <a:p>
            <a:pPr eaLnBrk="1" hangingPunct="1"/>
            <a:endParaRPr lang="en-US" smtClean="0">
              <a:latin typeface="Arial" charset="0"/>
            </a:endParaRPr>
          </a:p>
          <a:p>
            <a:pPr eaLnBrk="1" hangingPunct="1"/>
            <a:r>
              <a:rPr lang="en-US" smtClean="0">
                <a:latin typeface="Arial" charset="0"/>
              </a:rPr>
              <a:t>• State-related information (e.g., authenticated username)</a:t>
            </a:r>
            <a:endParaRPr lang="en-US" smtClean="0">
              <a:latin typeface="Times New Roman" pitchFamily="18" charset="0"/>
            </a:endParaRPr>
          </a:p>
        </p:txBody>
      </p:sp>
    </p:spTree>
    <p:extLst>
      <p:ext uri="{BB962C8B-B14F-4D97-AF65-F5344CB8AC3E}">
        <p14:creationId xmlns:p14="http://schemas.microsoft.com/office/powerpoint/2010/main" val="3349487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[SCAR12] details this subset of anomaly</a:t>
            </a:r>
          </a:p>
          <a:p>
            <a:r>
              <a:rPr lang="en-US" sz="1200" b="0" i="0" u="none" strike="noStrike" kern="1200" baseline="0" dirty="0" smtClean="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smtClean="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smtClean="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smtClean="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smtClean="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33</a:t>
            </a:fld>
            <a:endParaRPr lang="en-AU" dirty="0"/>
          </a:p>
        </p:txBody>
      </p:sp>
    </p:spTree>
    <p:extLst>
      <p:ext uri="{BB962C8B-B14F-4D97-AF65-F5344CB8AC3E}">
        <p14:creationId xmlns:p14="http://schemas.microsoft.com/office/powerpoint/2010/main" val="43309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smtClean="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smtClean="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smtClean="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NIDS sensor includes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Timestamp (usually date and time)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smtClean="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Event or alert type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Rating (e.g., priority, severity, impact, confidence)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transport, and application layer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IP addresses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Number of bytes transmitted over the connection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34</a:t>
            </a:fld>
            <a:endParaRPr lang="en-AU" dirty="0"/>
          </a:p>
        </p:txBody>
      </p:sp>
    </p:spTree>
    <p:extLst>
      <p:ext uri="{BB962C8B-B14F-4D97-AF65-F5344CB8AC3E}">
        <p14:creationId xmlns:p14="http://schemas.microsoft.com/office/powerpoint/2010/main" val="4002454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p:cNvSpPr>
            <a:spLocks noGrp="1" noChangeArrowheads="1"/>
          </p:cNvSpPr>
          <p:nvPr>
            <p:ph type="sldNum" sz="quarter" idx="5"/>
          </p:nvPr>
        </p:nvSpPr>
        <p:spPr>
          <a:noFill/>
        </p:spPr>
        <p:txBody>
          <a:bodyPr/>
          <a:lstStyle/>
          <a:p>
            <a:fld id="{3FAF7F77-61A9-479D-BA63-658D7099C6D5}" type="slidenum">
              <a:rPr lang="en-AU" smtClean="0">
                <a:latin typeface="Arial" charset="0"/>
                <a:cs typeface="Arial" charset="0"/>
              </a:rPr>
              <a:pPr/>
              <a:t>35</a:t>
            </a:fld>
            <a:endParaRPr lang="en-AU" smtClean="0">
              <a:latin typeface="Arial" charset="0"/>
              <a:cs typeface="Arial" charset="0"/>
            </a:endParaRPr>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pPr eaLnBrk="1" hangingPunct="1"/>
            <a:r>
              <a:rPr lang="en-US" dirty="0" smtClean="0">
                <a:latin typeface="Arial" charset="0"/>
              </a:rPr>
              <a:t>So far, we have looked at three overlapping and complementary architectures</a:t>
            </a:r>
          </a:p>
          <a:p>
            <a:pPr eaLnBrk="1" hangingPunct="1"/>
            <a:r>
              <a:rPr lang="en-US" dirty="0" smtClean="0">
                <a:latin typeface="Arial" charset="0"/>
              </a:rPr>
              <a:t>for intrusion detection: host-based, distributed host-based, and network intrusion</a:t>
            </a:r>
          </a:p>
          <a:p>
            <a:pPr eaLnBrk="1" hangingPunct="1"/>
            <a:r>
              <a:rPr lang="en-US" dirty="0" smtClean="0">
                <a:latin typeface="Arial" charset="0"/>
              </a:rPr>
              <a:t>detection. A distributed host-based IDS makes use of host-based IDSs that can</a:t>
            </a:r>
          </a:p>
          <a:p>
            <a:pPr eaLnBrk="1" hangingPunct="1"/>
            <a:r>
              <a:rPr lang="en-US" dirty="0" smtClean="0">
                <a:latin typeface="Arial" charset="0"/>
              </a:rPr>
              <a:t>communicate with one another. A NIDS focuses on network events and network</a:t>
            </a:r>
          </a:p>
          <a:p>
            <a:pPr eaLnBrk="1" hangingPunct="1"/>
            <a:r>
              <a:rPr lang="en-US" dirty="0" smtClean="0">
                <a:latin typeface="Arial" charset="0"/>
              </a:rPr>
              <a:t>devices. Both host-based distributed IDSs and NIDSs may involve the use of a central</a:t>
            </a:r>
          </a:p>
          <a:p>
            <a:pPr eaLnBrk="1" hangingPunct="1"/>
            <a:r>
              <a:rPr lang="en-US" dirty="0" smtClean="0">
                <a:latin typeface="Arial" charset="0"/>
              </a:rPr>
              <a:t>IDS to manage and coordinate intrusion detection and response.</a:t>
            </a:r>
          </a:p>
          <a:p>
            <a:pPr eaLnBrk="1" hangingPunct="1"/>
            <a:endParaRPr lang="en-US" dirty="0" smtClean="0">
              <a:latin typeface="Arial" charset="0"/>
            </a:endParaRPr>
          </a:p>
          <a:p>
            <a:pPr eaLnBrk="1" hangingPunct="1"/>
            <a:r>
              <a:rPr lang="en-US" dirty="0" smtClean="0">
                <a:latin typeface="Arial" charset="0"/>
              </a:rPr>
              <a:t>In recent years, the concept of communicating IDSs has evolved to schemes</a:t>
            </a:r>
          </a:p>
          <a:p>
            <a:pPr eaLnBrk="1" hangingPunct="1"/>
            <a:r>
              <a:rPr lang="en-US" dirty="0" smtClean="0">
                <a:latin typeface="Arial" charset="0"/>
              </a:rPr>
              <a:t>that involve distributed systems that cooperate to identify intrusions and to adapt</a:t>
            </a:r>
          </a:p>
          <a:p>
            <a:pPr eaLnBrk="1" hangingPunct="1"/>
            <a:r>
              <a:rPr lang="en-US" dirty="0" smtClean="0">
                <a:latin typeface="Arial" charset="0"/>
              </a:rPr>
              <a:t>to changing attack profiles. Two key problems have always confronted systems such</a:t>
            </a:r>
          </a:p>
          <a:p>
            <a:pPr eaLnBrk="1" hangingPunct="1"/>
            <a:r>
              <a:rPr lang="en-US" dirty="0" smtClean="0">
                <a:latin typeface="Arial" charset="0"/>
              </a:rPr>
              <a:t>as IDSs, firewalls, virus and worm detectors, and so on. First, these tools may not</a:t>
            </a:r>
          </a:p>
          <a:p>
            <a:pPr eaLnBrk="1" hangingPunct="1"/>
            <a:r>
              <a:rPr lang="en-US" dirty="0" smtClean="0">
                <a:latin typeface="Arial" charset="0"/>
              </a:rPr>
              <a:t>recognize new threats or radical modifications of existing threats. And second, it is</a:t>
            </a:r>
          </a:p>
          <a:p>
            <a:pPr eaLnBrk="1" hangingPunct="1"/>
            <a:r>
              <a:rPr lang="en-US" dirty="0" smtClean="0">
                <a:latin typeface="Arial" charset="0"/>
              </a:rPr>
              <a:t>difficult to update schemes rapidly enough to deal with rapidly spreading attacks.</a:t>
            </a:r>
          </a:p>
          <a:p>
            <a:pPr eaLnBrk="1" hangingPunct="1"/>
            <a:r>
              <a:rPr lang="en-US" dirty="0" smtClean="0">
                <a:latin typeface="Arial" charset="0"/>
              </a:rPr>
              <a:t>A separate problem for perimeter defenses, such as firewalls, is that the modern</a:t>
            </a:r>
          </a:p>
          <a:p>
            <a:pPr eaLnBrk="1" hangingPunct="1"/>
            <a:r>
              <a:rPr lang="en-US" dirty="0" smtClean="0">
                <a:latin typeface="Arial" charset="0"/>
              </a:rPr>
              <a:t>enterprise has loosely defined boundaries, and hosts are generally able to move</a:t>
            </a:r>
          </a:p>
          <a:p>
            <a:pPr eaLnBrk="1" hangingPunct="1"/>
            <a:r>
              <a:rPr lang="en-US" dirty="0" smtClean="0">
                <a:latin typeface="Arial" charset="0"/>
              </a:rPr>
              <a:t>in and out. Examples are hosts that communicate using wireless technology and</a:t>
            </a:r>
          </a:p>
          <a:p>
            <a:pPr eaLnBrk="1" hangingPunct="1"/>
            <a:r>
              <a:rPr lang="en-US" dirty="0" smtClean="0">
                <a:latin typeface="Arial" charset="0"/>
              </a:rPr>
              <a:t>employee laptops that can be plugged into network ports.</a:t>
            </a:r>
          </a:p>
          <a:p>
            <a:pPr eaLnBrk="1" hangingPunct="1"/>
            <a:endParaRPr lang="en-US" dirty="0" smtClean="0">
              <a:latin typeface="Arial" charset="0"/>
            </a:endParaRPr>
          </a:p>
          <a:p>
            <a:pPr eaLnBrk="1" hangingPunct="1"/>
            <a:r>
              <a:rPr lang="en-US" dirty="0" smtClean="0">
                <a:latin typeface="Arial" charset="0"/>
              </a:rPr>
              <a:t>Attackers have exploited these problems in several ways. The more traditional</a:t>
            </a:r>
          </a:p>
          <a:p>
            <a:pPr eaLnBrk="1" hangingPunct="1"/>
            <a:r>
              <a:rPr lang="en-US" dirty="0" smtClean="0">
                <a:latin typeface="Arial" charset="0"/>
              </a:rPr>
              <a:t>attack approach is to develop worms and other malicious software that spreads ever more</a:t>
            </a:r>
          </a:p>
          <a:p>
            <a:pPr eaLnBrk="1" hangingPunct="1"/>
            <a:r>
              <a:rPr lang="en-US" dirty="0" smtClean="0">
                <a:latin typeface="Arial" charset="0"/>
              </a:rPr>
              <a:t>rapidly and to develop other attacks (such as </a:t>
            </a:r>
            <a:r>
              <a:rPr lang="en-US" dirty="0" err="1" smtClean="0">
                <a:latin typeface="Arial" charset="0"/>
              </a:rPr>
              <a:t>DoS</a:t>
            </a:r>
            <a:r>
              <a:rPr lang="en-US" dirty="0" smtClean="0">
                <a:latin typeface="Arial" charset="0"/>
              </a:rPr>
              <a:t> attacks) that strike with overwhelming</a:t>
            </a:r>
          </a:p>
          <a:p>
            <a:pPr eaLnBrk="1" hangingPunct="1"/>
            <a:r>
              <a:rPr lang="en-US" dirty="0" smtClean="0">
                <a:latin typeface="Arial" charset="0"/>
              </a:rPr>
              <a:t>force before a defense can be mounted. This style of attack is still prevalent. But more</a:t>
            </a:r>
          </a:p>
          <a:p>
            <a:pPr eaLnBrk="1" hangingPunct="1"/>
            <a:r>
              <a:rPr lang="en-US" dirty="0" smtClean="0">
                <a:latin typeface="Arial" charset="0"/>
              </a:rPr>
              <a:t>recently, attackers have added a quite different approach: Slow the spread of the attack so</a:t>
            </a:r>
          </a:p>
          <a:p>
            <a:pPr eaLnBrk="1" hangingPunct="1"/>
            <a:r>
              <a:rPr lang="en-US" dirty="0" smtClean="0">
                <a:latin typeface="Arial" charset="0"/>
              </a:rPr>
              <a:t>that it will be more difficult to detect by conventional algorithms [ANTH07].</a:t>
            </a:r>
          </a:p>
          <a:p>
            <a:pPr eaLnBrk="1" hangingPunct="1"/>
            <a:endParaRPr lang="en-US" dirty="0" smtClean="0">
              <a:latin typeface="Arial" charset="0"/>
            </a:endParaRPr>
          </a:p>
          <a:p>
            <a:pPr eaLnBrk="1" hangingPunct="1"/>
            <a:r>
              <a:rPr lang="en-US" dirty="0" smtClean="0">
                <a:latin typeface="Arial" charset="0"/>
              </a:rPr>
              <a:t>A way to counter such attacks is to develop cooperated systems that can recognize</a:t>
            </a:r>
          </a:p>
          <a:p>
            <a:pPr eaLnBrk="1" hangingPunct="1"/>
            <a:r>
              <a:rPr lang="en-US" dirty="0" smtClean="0">
                <a:latin typeface="Arial" charset="0"/>
              </a:rPr>
              <a:t>attacks based on more subtle clues and then adapt quickly. In this approach,</a:t>
            </a:r>
          </a:p>
          <a:p>
            <a:pPr eaLnBrk="1" hangingPunct="1"/>
            <a:r>
              <a:rPr lang="en-US" dirty="0" smtClean="0">
                <a:latin typeface="Arial" charset="0"/>
              </a:rPr>
              <a:t>anomaly detectors at local nodes look for evidence of unusual activity. For example,</a:t>
            </a:r>
          </a:p>
          <a:p>
            <a:pPr eaLnBrk="1" hangingPunct="1"/>
            <a:r>
              <a:rPr lang="en-US" dirty="0" smtClean="0">
                <a:latin typeface="Arial" charset="0"/>
              </a:rPr>
              <a:t>a machine that normally makes just a few network connections might suspect that an</a:t>
            </a:r>
          </a:p>
          <a:p>
            <a:pPr eaLnBrk="1" hangingPunct="1"/>
            <a:r>
              <a:rPr lang="en-US" dirty="0" smtClean="0">
                <a:latin typeface="Arial" charset="0"/>
              </a:rPr>
              <a:t>attack is under way if it is suddenly instructed to make connections at a higher rate.</a:t>
            </a:r>
          </a:p>
          <a:p>
            <a:pPr eaLnBrk="1" hangingPunct="1"/>
            <a:r>
              <a:rPr lang="en-US" dirty="0" smtClean="0">
                <a:latin typeface="Arial" charset="0"/>
              </a:rPr>
              <a:t>With only this evidence, the local system risks a false positive if it reacts to the suspected</a:t>
            </a:r>
          </a:p>
          <a:p>
            <a:pPr eaLnBrk="1" hangingPunct="1"/>
            <a:r>
              <a:rPr lang="en-US" dirty="0" smtClean="0">
                <a:latin typeface="Arial" charset="0"/>
              </a:rPr>
              <a:t>attack (say by disconnecting from the network and issuing an alert) but it risks</a:t>
            </a:r>
          </a:p>
          <a:p>
            <a:pPr eaLnBrk="1" hangingPunct="1"/>
            <a:r>
              <a:rPr lang="en-US" dirty="0" smtClean="0">
                <a:latin typeface="Arial" charset="0"/>
              </a:rPr>
              <a:t>a false negative if it ignores the attack or waits for further evidence. In an adaptive,</a:t>
            </a:r>
          </a:p>
          <a:p>
            <a:pPr eaLnBrk="1" hangingPunct="1"/>
            <a:r>
              <a:rPr lang="en-US" dirty="0" smtClean="0">
                <a:latin typeface="Arial" charset="0"/>
              </a:rPr>
              <a:t>cooperative system, the local node instead uses a peer-to-peer “gossip” protocol to</a:t>
            </a:r>
          </a:p>
          <a:p>
            <a:pPr eaLnBrk="1" hangingPunct="1"/>
            <a:r>
              <a:rPr lang="en-US" dirty="0" smtClean="0">
                <a:latin typeface="Arial" charset="0"/>
              </a:rPr>
              <a:t>inform other machines of its suspicion, in the form of a probability that the network</a:t>
            </a:r>
          </a:p>
          <a:p>
            <a:pPr eaLnBrk="1" hangingPunct="1"/>
            <a:r>
              <a:rPr lang="en-US" dirty="0" smtClean="0">
                <a:latin typeface="Arial" charset="0"/>
              </a:rPr>
              <a:t>is under attack. If a machine receives enough of these messages so that a threshold is</a:t>
            </a:r>
          </a:p>
          <a:p>
            <a:pPr eaLnBrk="1" hangingPunct="1"/>
            <a:r>
              <a:rPr lang="en-US" dirty="0" smtClean="0">
                <a:latin typeface="Arial" charset="0"/>
              </a:rPr>
              <a:t>exceeded, the machine assumes an attack is under way and responds. The machine</a:t>
            </a:r>
          </a:p>
          <a:p>
            <a:pPr eaLnBrk="1" hangingPunct="1"/>
            <a:r>
              <a:rPr lang="en-US" dirty="0" smtClean="0">
                <a:latin typeface="Arial" charset="0"/>
              </a:rPr>
              <a:t>may respond locally to defend itself and also send an alert to a central system.</a:t>
            </a:r>
          </a:p>
          <a:p>
            <a:pPr eaLnBrk="1" hangingPunct="1"/>
            <a:endParaRPr lang="en-US" dirty="0" smtClean="0">
              <a:latin typeface="Arial" charset="0"/>
            </a:endParaRPr>
          </a:p>
          <a:p>
            <a:pPr eaLnBrk="1" hangingPunct="1"/>
            <a:r>
              <a:rPr lang="en-US" dirty="0" smtClean="0">
                <a:latin typeface="Arial" charset="0"/>
              </a:rPr>
              <a:t>An example of this approach is a scheme developed by Intel and referred to</a:t>
            </a:r>
          </a:p>
          <a:p>
            <a:pPr eaLnBrk="1" hangingPunct="1"/>
            <a:r>
              <a:rPr lang="en-US" dirty="0" smtClean="0">
                <a:latin typeface="Arial" charset="0"/>
              </a:rPr>
              <a:t>as autonomic enterprise security [AGOS06]. Figure 8.6 illustrates the approach.</a:t>
            </a:r>
          </a:p>
          <a:p>
            <a:pPr eaLnBrk="1" hangingPunct="1"/>
            <a:r>
              <a:rPr lang="en-US" dirty="0" smtClean="0">
                <a:latin typeface="Arial" charset="0"/>
              </a:rPr>
              <a:t>This approach does not rely solely on perimeter defense mechanisms, such as</a:t>
            </a:r>
          </a:p>
          <a:p>
            <a:pPr eaLnBrk="1" hangingPunct="1"/>
            <a:r>
              <a:rPr lang="en-US" dirty="0" smtClean="0">
                <a:latin typeface="Arial" charset="0"/>
              </a:rPr>
              <a:t>firewalls, or on individual host-based defenses. Instead, each end host and each</a:t>
            </a:r>
          </a:p>
          <a:p>
            <a:pPr eaLnBrk="1" hangingPunct="1"/>
            <a:r>
              <a:rPr lang="en-US" dirty="0" smtClean="0">
                <a:latin typeface="Arial" charset="0"/>
              </a:rPr>
              <a:t>network device (e.g., routers) is considered to be a potential sensor and may have</a:t>
            </a:r>
          </a:p>
          <a:p>
            <a:pPr eaLnBrk="1" hangingPunct="1"/>
            <a:r>
              <a:rPr lang="en-US" dirty="0" smtClean="0">
                <a:latin typeface="Arial" charset="0"/>
              </a:rPr>
              <a:t>the sensor software module installed. The sensors in this distributed configuration</a:t>
            </a:r>
          </a:p>
          <a:p>
            <a:pPr eaLnBrk="1" hangingPunct="1"/>
            <a:r>
              <a:rPr lang="en-US" dirty="0" smtClean="0">
                <a:latin typeface="Arial" charset="0"/>
              </a:rPr>
              <a:t>can exchange information to corroborate the state of the network (i.e., whether an</a:t>
            </a:r>
          </a:p>
          <a:p>
            <a:pPr eaLnBrk="1" hangingPunct="1"/>
            <a:r>
              <a:rPr lang="en-US" dirty="0" smtClean="0">
                <a:latin typeface="Arial" charset="0"/>
              </a:rPr>
              <a:t>attack is under way).</a:t>
            </a:r>
          </a:p>
          <a:p>
            <a:pPr eaLnBrk="1" hangingPunct="1"/>
            <a:endParaRPr lang="en-US" dirty="0" smtClean="0">
              <a:latin typeface="Arial" charset="0"/>
            </a:endParaRPr>
          </a:p>
          <a:p>
            <a:pPr eaLnBrk="1" hangingPunct="1"/>
            <a:r>
              <a:rPr lang="en-US" dirty="0" smtClean="0">
                <a:latin typeface="Arial" charset="0"/>
              </a:rPr>
              <a:t>The Intel designers provide the following motivation for this approach:</a:t>
            </a:r>
          </a:p>
          <a:p>
            <a:pPr eaLnBrk="1" hangingPunct="1"/>
            <a:endParaRPr lang="en-US" b="1" dirty="0" smtClean="0">
              <a:latin typeface="Arial" charset="0"/>
            </a:endParaRPr>
          </a:p>
          <a:p>
            <a:pPr eaLnBrk="1" hangingPunct="1"/>
            <a:r>
              <a:rPr lang="en-US" b="1" dirty="0" smtClean="0">
                <a:latin typeface="Arial" charset="0"/>
              </a:rPr>
              <a:t>1. IDSs deployed selectively may miss a network-based attack or may be slow</a:t>
            </a:r>
          </a:p>
          <a:p>
            <a:pPr eaLnBrk="1" hangingPunct="1"/>
            <a:r>
              <a:rPr lang="en-US" dirty="0" smtClean="0">
                <a:latin typeface="Arial" charset="0"/>
              </a:rPr>
              <a:t>to recognize that an attack is under way. The use of multiple IDSs that</a:t>
            </a:r>
          </a:p>
          <a:p>
            <a:pPr eaLnBrk="1" hangingPunct="1"/>
            <a:r>
              <a:rPr lang="en-US" dirty="0" smtClean="0">
                <a:latin typeface="Arial" charset="0"/>
              </a:rPr>
              <a:t>share information has been shown to provide greater coverage and more</a:t>
            </a:r>
          </a:p>
          <a:p>
            <a:pPr eaLnBrk="1" hangingPunct="1"/>
            <a:r>
              <a:rPr lang="en-US" dirty="0" smtClean="0">
                <a:latin typeface="Arial" charset="0"/>
              </a:rPr>
              <a:t>rapid response to attacks, especially slowly growing attacks (e.g., [BAIL05],</a:t>
            </a:r>
          </a:p>
          <a:p>
            <a:pPr eaLnBrk="1" hangingPunct="1"/>
            <a:r>
              <a:rPr lang="en-US" dirty="0" smtClean="0">
                <a:latin typeface="Arial" charset="0"/>
              </a:rPr>
              <a:t>[RAJA05]).</a:t>
            </a:r>
          </a:p>
          <a:p>
            <a:pPr eaLnBrk="1" hangingPunct="1"/>
            <a:endParaRPr lang="en-US" b="1" dirty="0" smtClean="0">
              <a:latin typeface="Arial" charset="0"/>
            </a:endParaRPr>
          </a:p>
          <a:p>
            <a:pPr eaLnBrk="1" hangingPunct="1"/>
            <a:r>
              <a:rPr lang="en-US" b="1" dirty="0" smtClean="0">
                <a:latin typeface="Arial" charset="0"/>
              </a:rPr>
              <a:t>2. Analysis of network traffic at the host level provides an environment in which</a:t>
            </a:r>
          </a:p>
          <a:p>
            <a:pPr eaLnBrk="1" hangingPunct="1"/>
            <a:r>
              <a:rPr lang="en-US" dirty="0" smtClean="0">
                <a:latin typeface="Arial" charset="0"/>
              </a:rPr>
              <a:t>there is much less network traffic than found at a network device such as a</a:t>
            </a:r>
          </a:p>
          <a:p>
            <a:pPr eaLnBrk="1" hangingPunct="1"/>
            <a:r>
              <a:rPr lang="en-US" dirty="0" smtClean="0">
                <a:latin typeface="Arial" charset="0"/>
              </a:rPr>
              <a:t>router. Thus, attack patterns will stand out more, providing in effect a higher</a:t>
            </a:r>
          </a:p>
          <a:p>
            <a:pPr eaLnBrk="1" hangingPunct="1"/>
            <a:r>
              <a:rPr lang="en-US" dirty="0" smtClean="0">
                <a:latin typeface="Arial" charset="0"/>
              </a:rPr>
              <a:t>signal-to-noise ratio.</a:t>
            </a:r>
          </a:p>
          <a:p>
            <a:pPr eaLnBrk="1" hangingPunct="1"/>
            <a:endParaRPr lang="en-US" b="1" dirty="0" smtClean="0">
              <a:latin typeface="Arial" charset="0"/>
            </a:endParaRPr>
          </a:p>
          <a:p>
            <a:pPr eaLnBrk="1" hangingPunct="1"/>
            <a:r>
              <a:rPr lang="en-US" b="1" dirty="0" smtClean="0">
                <a:latin typeface="Arial" charset="0"/>
              </a:rPr>
              <a:t>3. Host-based detectors can make use of a richer set of data, possibly using</a:t>
            </a:r>
          </a:p>
          <a:p>
            <a:pPr eaLnBrk="1" hangingPunct="1"/>
            <a:r>
              <a:rPr lang="en-US" dirty="0" smtClean="0">
                <a:latin typeface="Arial" charset="0"/>
              </a:rPr>
              <a:t>application data from the host as input into the local classifier.</a:t>
            </a:r>
          </a:p>
          <a:p>
            <a:pPr eaLnBrk="1" hangingPunct="1"/>
            <a:endParaRPr lang="en-US" dirty="0" smtClean="0">
              <a:latin typeface="Arial" charset="0"/>
            </a:endParaRPr>
          </a:p>
          <a:p>
            <a:pPr eaLnBrk="1" hangingPunct="1"/>
            <a:r>
              <a:rPr lang="en-US" dirty="0" smtClean="0">
                <a:latin typeface="Arial" charset="0"/>
              </a:rPr>
              <a:t>An analogy may help clarify the advantage of this distributed approach.</a:t>
            </a:r>
          </a:p>
          <a:p>
            <a:pPr eaLnBrk="1" hangingPunct="1"/>
            <a:r>
              <a:rPr lang="en-US" dirty="0" smtClean="0">
                <a:latin typeface="Arial" charset="0"/>
              </a:rPr>
              <a:t>Suppose that a single host is subject to a prolonged attack and that the host is configured</a:t>
            </a:r>
          </a:p>
          <a:p>
            <a:pPr eaLnBrk="1" hangingPunct="1"/>
            <a:r>
              <a:rPr lang="en-US" dirty="0" smtClean="0">
                <a:latin typeface="Arial" charset="0"/>
              </a:rPr>
              <a:t>to minimize false positives. Early on in the attack, no alert is sounded because</a:t>
            </a:r>
          </a:p>
          <a:p>
            <a:pPr eaLnBrk="1" hangingPunct="1"/>
            <a:r>
              <a:rPr lang="en-US" dirty="0" smtClean="0">
                <a:latin typeface="Arial" charset="0"/>
              </a:rPr>
              <a:t>the risk of false positive is high. If the attack persists, the evidence that an attack</a:t>
            </a:r>
          </a:p>
          <a:p>
            <a:pPr eaLnBrk="1" hangingPunct="1"/>
            <a:r>
              <a:rPr lang="en-US" dirty="0" smtClean="0">
                <a:latin typeface="Arial" charset="0"/>
              </a:rPr>
              <a:t>is under way becomes stronger and the risk of false positive decreases. However,</a:t>
            </a:r>
          </a:p>
          <a:p>
            <a:pPr eaLnBrk="1" hangingPunct="1"/>
            <a:r>
              <a:rPr lang="en-US" dirty="0" smtClean="0">
                <a:latin typeface="Arial" charset="0"/>
              </a:rPr>
              <a:t>much time has passed. Now consider many local sensors, each of which suspect the</a:t>
            </a:r>
          </a:p>
          <a:p>
            <a:pPr eaLnBrk="1" hangingPunct="1"/>
            <a:r>
              <a:rPr lang="en-US" dirty="0" smtClean="0">
                <a:latin typeface="Arial" charset="0"/>
              </a:rPr>
              <a:t>onset of an attack and all of which collaborate. Because numerous systems see the</a:t>
            </a:r>
          </a:p>
          <a:p>
            <a:pPr eaLnBrk="1" hangingPunct="1"/>
            <a:r>
              <a:rPr lang="en-US" dirty="0" smtClean="0">
                <a:latin typeface="Arial" charset="0"/>
              </a:rPr>
              <a:t>same evidence, an alert can be issued with a low false positive risk. Thus, instead of</a:t>
            </a:r>
          </a:p>
          <a:p>
            <a:pPr eaLnBrk="1" hangingPunct="1"/>
            <a:r>
              <a:rPr lang="en-US" dirty="0" smtClean="0">
                <a:latin typeface="Arial" charset="0"/>
              </a:rPr>
              <a:t>a long period of time, we use a large number of sensors to reduce false positives and</a:t>
            </a:r>
          </a:p>
          <a:p>
            <a:pPr eaLnBrk="1" hangingPunct="1"/>
            <a:r>
              <a:rPr lang="en-US" dirty="0" smtClean="0">
                <a:latin typeface="Arial" charset="0"/>
              </a:rPr>
              <a:t>still detect attacks.</a:t>
            </a:r>
          </a:p>
          <a:p>
            <a:pPr eaLnBrk="1" hangingPunct="1"/>
            <a:endParaRPr lang="en-US" dirty="0" smtClean="0">
              <a:latin typeface="Arial" charset="0"/>
            </a:endParaRPr>
          </a:p>
          <a:p>
            <a:pPr eaLnBrk="1" hangingPunct="1"/>
            <a:r>
              <a:rPr lang="en-US" dirty="0" smtClean="0">
                <a:latin typeface="Arial" charset="0"/>
              </a:rPr>
              <a:t>We now summarize the principal elements of this approach, illustrated in</a:t>
            </a:r>
          </a:p>
          <a:p>
            <a:pPr eaLnBrk="1" hangingPunct="1"/>
            <a:r>
              <a:rPr lang="en-US" dirty="0" smtClean="0">
                <a:latin typeface="Arial" charset="0"/>
              </a:rPr>
              <a:t>Figure 8.6 . A central system is configured with a default set of security policies.</a:t>
            </a:r>
          </a:p>
          <a:p>
            <a:pPr eaLnBrk="1" hangingPunct="1"/>
            <a:r>
              <a:rPr lang="en-US" dirty="0" smtClean="0">
                <a:latin typeface="Arial" charset="0"/>
              </a:rPr>
              <a:t>Based on input from distributed sensors, these policies are adapted and specific</a:t>
            </a:r>
          </a:p>
          <a:p>
            <a:pPr eaLnBrk="1" hangingPunct="1"/>
            <a:r>
              <a:rPr lang="en-US" dirty="0" smtClean="0">
                <a:latin typeface="Arial" charset="0"/>
              </a:rPr>
              <a:t>actions are communicated to the various platforms in the distributed system. The</a:t>
            </a:r>
          </a:p>
          <a:p>
            <a:pPr eaLnBrk="1" hangingPunct="1"/>
            <a:r>
              <a:rPr lang="en-US" dirty="0" smtClean="0">
                <a:latin typeface="Arial" charset="0"/>
              </a:rPr>
              <a:t>device-specific policies may include immediate actions to take or parameter settings</a:t>
            </a:r>
          </a:p>
          <a:p>
            <a:pPr eaLnBrk="1" hangingPunct="1"/>
            <a:r>
              <a:rPr lang="en-US" dirty="0" smtClean="0">
                <a:latin typeface="Arial" charset="0"/>
              </a:rPr>
              <a:t>to be adjusted. The central system also communicates collaborative policies to all</a:t>
            </a:r>
          </a:p>
          <a:p>
            <a:pPr eaLnBrk="1" hangingPunct="1"/>
            <a:r>
              <a:rPr lang="en-US" dirty="0" smtClean="0">
                <a:latin typeface="Arial" charset="0"/>
              </a:rPr>
              <a:t>platforms that adjust the timing and content of collaborative gossip messages. Three</a:t>
            </a:r>
          </a:p>
          <a:p>
            <a:pPr eaLnBrk="1" hangingPunct="1"/>
            <a:r>
              <a:rPr lang="en-US" dirty="0" smtClean="0">
                <a:latin typeface="Arial" charset="0"/>
              </a:rPr>
              <a:t>types of input guide the actions of the central system:</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Summary events: Events from various sources are collected by intermediate</a:t>
            </a:r>
          </a:p>
          <a:p>
            <a:pPr eaLnBrk="1" hangingPunct="1"/>
            <a:r>
              <a:rPr lang="en-US" dirty="0" smtClean="0">
                <a:latin typeface="Arial" charset="0"/>
              </a:rPr>
              <a:t>collection points such as firewalls, IDSs, or servers that serve a specific segment</a:t>
            </a:r>
          </a:p>
          <a:p>
            <a:pPr eaLnBrk="1" hangingPunct="1"/>
            <a:r>
              <a:rPr lang="en-US" dirty="0" smtClean="0">
                <a:latin typeface="Arial" charset="0"/>
              </a:rPr>
              <a:t>of the enterprise network. These events are summarized for delivery to</a:t>
            </a:r>
          </a:p>
          <a:p>
            <a:pPr eaLnBrk="1" hangingPunct="1"/>
            <a:r>
              <a:rPr lang="en-US" dirty="0" smtClean="0">
                <a:latin typeface="Arial" charset="0"/>
              </a:rPr>
              <a:t>the central policy system.</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DDI events: Distributed detection and inference (DDI) events are alerts that</a:t>
            </a:r>
          </a:p>
          <a:p>
            <a:pPr eaLnBrk="1" hangingPunct="1"/>
            <a:r>
              <a:rPr lang="en-US" dirty="0" smtClean="0">
                <a:latin typeface="Arial" charset="0"/>
              </a:rPr>
              <a:t>are generated when the gossip traffic enables a platform to conclude that an</a:t>
            </a:r>
          </a:p>
          <a:p>
            <a:pPr eaLnBrk="1" hangingPunct="1"/>
            <a:r>
              <a:rPr lang="en-US" dirty="0" smtClean="0">
                <a:latin typeface="Arial" charset="0"/>
              </a:rPr>
              <a:t>attack is under way.</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PEP events: Policy enforcement points (PEPs) reside on trusted, </a:t>
            </a:r>
            <a:r>
              <a:rPr lang="en-US" b="1" dirty="0" err="1" smtClean="0">
                <a:latin typeface="Arial" charset="0"/>
              </a:rPr>
              <a:t>selfdefending</a:t>
            </a:r>
            <a:endParaRPr lang="en-US" b="1" dirty="0" smtClean="0">
              <a:latin typeface="Arial" charset="0"/>
            </a:endParaRPr>
          </a:p>
          <a:p>
            <a:pPr eaLnBrk="1" hangingPunct="1"/>
            <a:r>
              <a:rPr lang="en-US" dirty="0" smtClean="0">
                <a:latin typeface="Arial" charset="0"/>
              </a:rPr>
              <a:t>platforms and intelligent IDSs. These systems correlate distributed</a:t>
            </a:r>
          </a:p>
          <a:p>
            <a:pPr eaLnBrk="1" hangingPunct="1"/>
            <a:r>
              <a:rPr lang="en-US" dirty="0" smtClean="0">
                <a:latin typeface="Arial" charset="0"/>
              </a:rPr>
              <a:t>information, local decisions, and individual device actions to detect intrusions</a:t>
            </a:r>
          </a:p>
          <a:p>
            <a:pPr eaLnBrk="1" hangingPunct="1"/>
            <a:r>
              <a:rPr lang="en-US" dirty="0" smtClean="0">
                <a:latin typeface="Arial" charset="0"/>
              </a:rPr>
              <a:t>that may not be evident at the host level.</a:t>
            </a:r>
            <a:endParaRPr lang="en-US" dirty="0" smtClean="0">
              <a:latin typeface="Times New Roman" pitchFamily="18" charset="0"/>
            </a:endParaRPr>
          </a:p>
        </p:txBody>
      </p:sp>
    </p:spTree>
    <p:extLst>
      <p:ext uri="{BB962C8B-B14F-4D97-AF65-F5344CB8AC3E}">
        <p14:creationId xmlns:p14="http://schemas.microsoft.com/office/powerpoint/2010/main" val="3148739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smtClean="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smtClean="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smtClean="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smtClean="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smtClean="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smtClean="0">
                <a:solidFill>
                  <a:schemeClr val="tx1"/>
                </a:solidFill>
                <a:latin typeface="Arial" pitchFamily="-110" charset="0"/>
                <a:ea typeface="+mn-ea"/>
                <a:cs typeface="+mn-cs"/>
              </a:rPr>
              <a:t>working group issued the following RFCs in 2007: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Message Exchange Requirements (RFC 4766):  This</a:t>
            </a:r>
          </a:p>
          <a:p>
            <a:r>
              <a:rPr lang="en-US" sz="1200" b="0" i="0" u="none" strike="noStrike" kern="1200" baseline="0" dirty="0" smtClean="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smtClean="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smtClean="0">
                <a:solidFill>
                  <a:schemeClr val="tx1"/>
                </a:solidFill>
                <a:latin typeface="Arial" pitchFamily="-110" charset="0"/>
                <a:ea typeface="+mn-ea"/>
                <a:cs typeface="+mn-cs"/>
              </a:rPr>
              <a:t>communication protocol for communicating IDMEF.</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Intrusion Detection Message Exchange Format (RFC 4765):  This</a:t>
            </a:r>
          </a:p>
          <a:p>
            <a:r>
              <a:rPr lang="en-US" sz="1200" b="0" i="0" u="none" strike="noStrike" kern="1200" baseline="0" dirty="0" smtClean="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smtClean="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smtClean="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smtClean="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smtClean="0">
                <a:solidFill>
                  <a:schemeClr val="tx1"/>
                </a:solidFill>
                <a:latin typeface="Arial" pitchFamily="-110" charset="0"/>
                <a:ea typeface="+mn-ea"/>
                <a:cs typeface="+mn-cs"/>
              </a:rPr>
              <a:t>examples are provided.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Intrusion Detection Exchange Protocol (RFC 4767):  This document</a:t>
            </a:r>
          </a:p>
          <a:p>
            <a:r>
              <a:rPr lang="en-US" sz="1200" b="0" i="0" u="none" strike="noStrike" kern="1200" baseline="0" dirty="0" smtClean="0">
                <a:solidFill>
                  <a:schemeClr val="tx1"/>
                </a:solidFill>
                <a:latin typeface="Arial" pitchFamily="-110" charset="0"/>
                <a:ea typeface="+mn-ea"/>
                <a:cs typeface="+mn-cs"/>
              </a:rPr>
              <a:t>describes the Intrusion Detection Exchange Protocol (IDXP), an</a:t>
            </a:r>
          </a:p>
          <a:p>
            <a:r>
              <a:rPr lang="en-US" sz="1200" b="0" i="0" u="none" strike="noStrike" kern="1200" baseline="0" dirty="0" smtClean="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smtClean="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smtClean="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36</a:t>
            </a:fld>
            <a:endParaRPr lang="en-AU" dirty="0"/>
          </a:p>
        </p:txBody>
      </p:sp>
    </p:spTree>
    <p:extLst>
      <p:ext uri="{BB962C8B-B14F-4D97-AF65-F5344CB8AC3E}">
        <p14:creationId xmlns:p14="http://schemas.microsoft.com/office/powerpoint/2010/main" val="428102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p:cNvSpPr>
            <a:spLocks noGrp="1" noChangeArrowheads="1"/>
          </p:cNvSpPr>
          <p:nvPr>
            <p:ph type="sldNum" sz="quarter" idx="5"/>
          </p:nvPr>
        </p:nvSpPr>
        <p:spPr>
          <a:noFill/>
        </p:spPr>
        <p:txBody>
          <a:bodyPr/>
          <a:lstStyle/>
          <a:p>
            <a:fld id="{28EE3DD6-5271-4622-96F1-573953CC1653}" type="slidenum">
              <a:rPr lang="en-AU" smtClean="0">
                <a:latin typeface="Arial" charset="0"/>
                <a:cs typeface="Arial" charset="0"/>
              </a:rPr>
              <a:pPr/>
              <a:t>37</a:t>
            </a:fld>
            <a:endParaRPr lang="en-AU" smtClean="0">
              <a:latin typeface="Arial" charset="0"/>
              <a:cs typeface="Arial" charset="0"/>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eaLnBrk="1" hangingPunct="1"/>
            <a:r>
              <a:rPr lang="en-US" dirty="0" smtClean="0">
                <a:latin typeface="Arial" charset="0"/>
              </a:rPr>
              <a:t>Figure 8.7 illustrates the key elements of the model on which the intrusion</a:t>
            </a:r>
          </a:p>
          <a:p>
            <a:pPr eaLnBrk="1" hangingPunct="1"/>
            <a:r>
              <a:rPr lang="en-US" dirty="0" smtClean="0">
                <a:latin typeface="Arial" charset="0"/>
              </a:rPr>
              <a:t>detection message exchange approach is based. This model does not correspond</a:t>
            </a:r>
          </a:p>
          <a:p>
            <a:pPr eaLnBrk="1" hangingPunct="1"/>
            <a:r>
              <a:rPr lang="en-US" dirty="0" smtClean="0">
                <a:latin typeface="Arial" charset="0"/>
              </a:rPr>
              <a:t>to any particular product or implementation, but its functional components are the</a:t>
            </a:r>
          </a:p>
          <a:p>
            <a:pPr eaLnBrk="1" hangingPunct="1"/>
            <a:r>
              <a:rPr lang="en-US" dirty="0" smtClean="0">
                <a:latin typeface="Arial" charset="0"/>
              </a:rPr>
              <a:t>key elements of any IDS. The functional components are as follows:</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Data source: The raw data that an IDS uses to detect unauthorized or undesired</a:t>
            </a:r>
          </a:p>
          <a:p>
            <a:pPr eaLnBrk="1" hangingPunct="1"/>
            <a:r>
              <a:rPr lang="en-US" dirty="0" smtClean="0">
                <a:latin typeface="Arial" charset="0"/>
              </a:rPr>
              <a:t>activity. Common data sources include network packets, operating system</a:t>
            </a:r>
          </a:p>
          <a:p>
            <a:pPr eaLnBrk="1" hangingPunct="1"/>
            <a:r>
              <a:rPr lang="en-US" dirty="0" smtClean="0">
                <a:latin typeface="Arial" charset="0"/>
              </a:rPr>
              <a:t>audit logs, application audit logs, and system-generated checksum data.</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Sensor: Collects data from the data source. The sensor forwards events to the</a:t>
            </a:r>
          </a:p>
          <a:p>
            <a:pPr eaLnBrk="1" hangingPunct="1"/>
            <a:r>
              <a:rPr lang="en-US" dirty="0" smtClean="0">
                <a:latin typeface="Arial" charset="0"/>
              </a:rPr>
              <a:t>analyzer.</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Analyzer: The ID component or process that analyzes the data collected by</a:t>
            </a:r>
          </a:p>
          <a:p>
            <a:pPr eaLnBrk="1" hangingPunct="1"/>
            <a:r>
              <a:rPr lang="en-US" dirty="0" smtClean="0">
                <a:latin typeface="Arial" charset="0"/>
              </a:rPr>
              <a:t>the sensor for signs of unauthorized or undesired activity or for events that</a:t>
            </a:r>
          </a:p>
          <a:p>
            <a:pPr eaLnBrk="1" hangingPunct="1"/>
            <a:r>
              <a:rPr lang="en-US" dirty="0" smtClean="0">
                <a:latin typeface="Arial" charset="0"/>
              </a:rPr>
              <a:t>might be of interest to the security administrator. In many existing IDSs, the</a:t>
            </a:r>
          </a:p>
          <a:p>
            <a:pPr eaLnBrk="1" hangingPunct="1"/>
            <a:r>
              <a:rPr lang="en-US" dirty="0" smtClean="0">
                <a:latin typeface="Arial" charset="0"/>
              </a:rPr>
              <a:t>sensor and the analyzer are part of the same component.</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Administrator: The human with overall responsibility for setting the security</a:t>
            </a:r>
          </a:p>
          <a:p>
            <a:pPr eaLnBrk="1" hangingPunct="1"/>
            <a:r>
              <a:rPr lang="en-US" dirty="0" smtClean="0">
                <a:latin typeface="Arial" charset="0"/>
              </a:rPr>
              <a:t>policy of the organization, and, thus, for decisions about deploying and</a:t>
            </a:r>
          </a:p>
          <a:p>
            <a:pPr eaLnBrk="1" hangingPunct="1"/>
            <a:r>
              <a:rPr lang="en-US" dirty="0" smtClean="0">
                <a:latin typeface="Arial" charset="0"/>
              </a:rPr>
              <a:t>configuring the IDS. This may or may not be the same person as the operator</a:t>
            </a:r>
          </a:p>
          <a:p>
            <a:pPr eaLnBrk="1" hangingPunct="1"/>
            <a:r>
              <a:rPr lang="en-US" dirty="0" smtClean="0">
                <a:latin typeface="Arial" charset="0"/>
              </a:rPr>
              <a:t>of the IDS. In some organizations, the administrator is associated with the</a:t>
            </a:r>
          </a:p>
          <a:p>
            <a:pPr eaLnBrk="1" hangingPunct="1"/>
            <a:r>
              <a:rPr lang="en-US" dirty="0" smtClean="0">
                <a:latin typeface="Arial" charset="0"/>
              </a:rPr>
              <a:t>network or systems administration groups. In other organizations, it’s an</a:t>
            </a:r>
          </a:p>
          <a:p>
            <a:pPr eaLnBrk="1" hangingPunct="1"/>
            <a:r>
              <a:rPr lang="en-US" dirty="0" smtClean="0">
                <a:latin typeface="Arial" charset="0"/>
              </a:rPr>
              <a:t>independent position.</a:t>
            </a:r>
          </a:p>
          <a:p>
            <a:pPr eaLnBrk="1" hangingPunct="1"/>
            <a:endParaRPr lang="en-US" dirty="0" smtClean="0">
              <a:latin typeface="Arial" charset="0"/>
            </a:endParaRPr>
          </a:p>
          <a:p>
            <a:pPr eaLnBrk="1" hangingPunct="1"/>
            <a:r>
              <a:rPr lang="en-US" b="1" dirty="0" smtClean="0">
                <a:latin typeface="Arial" charset="0"/>
              </a:rPr>
              <a:t>Manager: The ID component or process from which the operator manages</a:t>
            </a:r>
          </a:p>
          <a:p>
            <a:pPr eaLnBrk="1" hangingPunct="1"/>
            <a:r>
              <a:rPr lang="en-US" dirty="0" smtClean="0">
                <a:latin typeface="Arial" charset="0"/>
              </a:rPr>
              <a:t>the various components of the ID system. Management functions typically</a:t>
            </a:r>
          </a:p>
          <a:p>
            <a:pPr eaLnBrk="1" hangingPunct="1"/>
            <a:r>
              <a:rPr lang="en-US" dirty="0" smtClean="0">
                <a:latin typeface="Arial" charset="0"/>
              </a:rPr>
              <a:t>include sensor configuration, analyzer configuration, event notification management,</a:t>
            </a:r>
          </a:p>
          <a:p>
            <a:pPr eaLnBrk="1" hangingPunct="1"/>
            <a:r>
              <a:rPr lang="en-US" dirty="0" smtClean="0">
                <a:latin typeface="Arial" charset="0"/>
              </a:rPr>
              <a:t>data consolidation, and reporting.</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Operator: The human that is the primary user of the IDS manager. The operator</a:t>
            </a:r>
          </a:p>
          <a:p>
            <a:pPr eaLnBrk="1" hangingPunct="1"/>
            <a:r>
              <a:rPr lang="en-US" dirty="0" smtClean="0">
                <a:latin typeface="Arial" charset="0"/>
              </a:rPr>
              <a:t>often monitors the output of the IDS and initiates or recommends further</a:t>
            </a:r>
          </a:p>
          <a:p>
            <a:pPr eaLnBrk="1" hangingPunct="1"/>
            <a:r>
              <a:rPr lang="en-US" dirty="0" smtClean="0">
                <a:latin typeface="Arial" charset="0"/>
              </a:rPr>
              <a:t>action.</a:t>
            </a:r>
          </a:p>
          <a:p>
            <a:pPr eaLnBrk="1" hangingPunct="1"/>
            <a:endParaRPr lang="en-US" dirty="0" smtClean="0">
              <a:latin typeface="Arial" charset="0"/>
            </a:endParaRPr>
          </a:p>
          <a:p>
            <a:pPr eaLnBrk="1" hangingPunct="1"/>
            <a:r>
              <a:rPr lang="en-US" dirty="0" smtClean="0">
                <a:latin typeface="Arial" charset="0"/>
              </a:rPr>
              <a:t>In this model, intrusion detection proceeds in the following manner. The sensor</a:t>
            </a:r>
          </a:p>
          <a:p>
            <a:pPr eaLnBrk="1" hangingPunct="1"/>
            <a:r>
              <a:rPr lang="en-US" dirty="0" smtClean="0">
                <a:latin typeface="Arial" charset="0"/>
              </a:rPr>
              <a:t>monitors data sources looking for suspicious </a:t>
            </a:r>
            <a:r>
              <a:rPr lang="en-US" b="1" dirty="0" smtClean="0">
                <a:latin typeface="Arial" charset="0"/>
              </a:rPr>
              <a:t>activity , such as network sessions</a:t>
            </a:r>
          </a:p>
          <a:p>
            <a:pPr eaLnBrk="1" hangingPunct="1"/>
            <a:r>
              <a:rPr lang="en-US" dirty="0" smtClean="0">
                <a:latin typeface="Arial" charset="0"/>
              </a:rPr>
              <a:t>showing unexpected telnet activity, operating system log file entries showing a user</a:t>
            </a:r>
          </a:p>
          <a:p>
            <a:pPr eaLnBrk="1" hangingPunct="1"/>
            <a:r>
              <a:rPr lang="en-US" dirty="0" smtClean="0">
                <a:latin typeface="Arial" charset="0"/>
              </a:rPr>
              <a:t>attempting to access files to which he or she is not authorized to have access, and</a:t>
            </a:r>
          </a:p>
          <a:p>
            <a:pPr eaLnBrk="1" hangingPunct="1"/>
            <a:r>
              <a:rPr lang="en-US" dirty="0" smtClean="0">
                <a:latin typeface="Arial" charset="0"/>
              </a:rPr>
              <a:t>application log files showing persistent login failures. The sensor communicates suspicious</a:t>
            </a:r>
          </a:p>
          <a:p>
            <a:pPr eaLnBrk="1" hangingPunct="1"/>
            <a:r>
              <a:rPr lang="en-US" dirty="0" smtClean="0">
                <a:latin typeface="Arial" charset="0"/>
              </a:rPr>
              <a:t>activity to the analyzer as an </a:t>
            </a:r>
            <a:r>
              <a:rPr lang="en-US" b="1" dirty="0" smtClean="0">
                <a:latin typeface="Arial" charset="0"/>
              </a:rPr>
              <a:t>event , which characterizes an activity within a</a:t>
            </a:r>
          </a:p>
          <a:p>
            <a:pPr eaLnBrk="1" hangingPunct="1"/>
            <a:r>
              <a:rPr lang="en-US" dirty="0" smtClean="0">
                <a:latin typeface="Arial" charset="0"/>
              </a:rPr>
              <a:t>given period of time. If the analyzer determines that the event is of interest, it sends</a:t>
            </a:r>
          </a:p>
          <a:p>
            <a:pPr eaLnBrk="1" hangingPunct="1"/>
            <a:r>
              <a:rPr lang="en-US" dirty="0" smtClean="0">
                <a:latin typeface="Arial" charset="0"/>
              </a:rPr>
              <a:t>an </a:t>
            </a:r>
            <a:r>
              <a:rPr lang="en-US" b="1" dirty="0" smtClean="0">
                <a:latin typeface="Arial" charset="0"/>
              </a:rPr>
              <a:t>alert to the manager component that contains information about the unusual</a:t>
            </a:r>
          </a:p>
          <a:p>
            <a:pPr eaLnBrk="1" hangingPunct="1"/>
            <a:r>
              <a:rPr lang="en-US" dirty="0" smtClean="0">
                <a:latin typeface="Arial" charset="0"/>
              </a:rPr>
              <a:t>activity that was detected, as well as the specifics of the occurrence. The manager</a:t>
            </a:r>
          </a:p>
          <a:p>
            <a:pPr eaLnBrk="1" hangingPunct="1"/>
            <a:r>
              <a:rPr lang="en-US" dirty="0" smtClean="0">
                <a:latin typeface="Arial" charset="0"/>
              </a:rPr>
              <a:t>component issues a </a:t>
            </a:r>
            <a:r>
              <a:rPr lang="en-US" b="1" dirty="0" smtClean="0">
                <a:latin typeface="Arial" charset="0"/>
              </a:rPr>
              <a:t>notification to the human operator. A response can be initiated</a:t>
            </a:r>
          </a:p>
          <a:p>
            <a:pPr eaLnBrk="1" hangingPunct="1"/>
            <a:r>
              <a:rPr lang="en-US" dirty="0" smtClean="0">
                <a:latin typeface="Arial" charset="0"/>
              </a:rPr>
              <a:t>automatically by the manager component or by the human operator. Examples of</a:t>
            </a:r>
          </a:p>
          <a:p>
            <a:pPr eaLnBrk="1" hangingPunct="1"/>
            <a:r>
              <a:rPr lang="en-US" dirty="0" smtClean="0">
                <a:latin typeface="Arial" charset="0"/>
              </a:rPr>
              <a:t>responses include logging the activity; recording the raw data (from the data source)</a:t>
            </a:r>
          </a:p>
          <a:p>
            <a:pPr eaLnBrk="1" hangingPunct="1"/>
            <a:r>
              <a:rPr lang="en-US" dirty="0" smtClean="0">
                <a:latin typeface="Arial" charset="0"/>
              </a:rPr>
              <a:t>that characterized the event; terminating a network, user, or application session; or</a:t>
            </a:r>
          </a:p>
          <a:p>
            <a:pPr eaLnBrk="1" hangingPunct="1"/>
            <a:r>
              <a:rPr lang="en-US" dirty="0" smtClean="0">
                <a:latin typeface="Arial" charset="0"/>
              </a:rPr>
              <a:t>altering network or system access controls. The </a:t>
            </a:r>
            <a:r>
              <a:rPr lang="en-US" b="1" dirty="0" smtClean="0">
                <a:latin typeface="Arial" charset="0"/>
              </a:rPr>
              <a:t>security policy is the predefined,</a:t>
            </a:r>
          </a:p>
          <a:p>
            <a:pPr eaLnBrk="1" hangingPunct="1"/>
            <a:r>
              <a:rPr lang="en-US" dirty="0" smtClean="0">
                <a:latin typeface="Arial" charset="0"/>
              </a:rPr>
              <a:t>formally documented statement that defines what activities are allowed to take</a:t>
            </a:r>
          </a:p>
          <a:p>
            <a:pPr eaLnBrk="1" hangingPunct="1"/>
            <a:r>
              <a:rPr lang="en-US" dirty="0" smtClean="0">
                <a:latin typeface="Arial" charset="0"/>
              </a:rPr>
              <a:t>place on an organization’s network or on particular hosts to support the organization’s</a:t>
            </a:r>
          </a:p>
          <a:p>
            <a:pPr eaLnBrk="1" hangingPunct="1"/>
            <a:r>
              <a:rPr lang="en-US" dirty="0" smtClean="0">
                <a:latin typeface="Arial" charset="0"/>
              </a:rPr>
              <a:t>requirements. This includes, but is not limited to, which hosts are to be denied</a:t>
            </a:r>
          </a:p>
          <a:p>
            <a:pPr eaLnBrk="1" hangingPunct="1"/>
            <a:r>
              <a:rPr lang="en-US" dirty="0" smtClean="0">
                <a:latin typeface="Arial" charset="0"/>
              </a:rPr>
              <a:t>external network access.</a:t>
            </a:r>
          </a:p>
          <a:p>
            <a:pPr eaLnBrk="1" hangingPunct="1"/>
            <a:endParaRPr lang="en-US" dirty="0" smtClean="0">
              <a:latin typeface="Arial" charset="0"/>
            </a:endParaRPr>
          </a:p>
          <a:p>
            <a:pPr eaLnBrk="1" hangingPunct="1"/>
            <a:r>
              <a:rPr lang="en-US" dirty="0" smtClean="0">
                <a:latin typeface="Arial" charset="0"/>
              </a:rPr>
              <a:t>The specification defines formats for event and alert messages, message types,</a:t>
            </a:r>
          </a:p>
          <a:p>
            <a:pPr eaLnBrk="1" hangingPunct="1"/>
            <a:r>
              <a:rPr lang="en-US" dirty="0" smtClean="0">
                <a:latin typeface="Arial" charset="0"/>
              </a:rPr>
              <a:t>and exchange protocols for communication of intrusion detection information.</a:t>
            </a:r>
            <a:endParaRPr lang="en-US" dirty="0" smtClean="0">
              <a:latin typeface="Times New Roman" pitchFamily="18" charset="0"/>
            </a:endParaRPr>
          </a:p>
        </p:txBody>
      </p:sp>
    </p:spTree>
    <p:extLst>
      <p:ext uri="{BB962C8B-B14F-4D97-AF65-F5344CB8AC3E}">
        <p14:creationId xmlns:p14="http://schemas.microsoft.com/office/powerpoint/2010/main" val="3652248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p:spPr>
        <p:txBody>
          <a:bodyPr/>
          <a:lstStyle/>
          <a:p>
            <a:fld id="{09AAEE8C-75C2-4615-AC25-B426BA476257}" type="slidenum">
              <a:rPr lang="en-AU" smtClean="0">
                <a:latin typeface="Arial" charset="0"/>
                <a:cs typeface="Arial" charset="0"/>
              </a:rPr>
              <a:pPr/>
              <a:t>38</a:t>
            </a:fld>
            <a:endParaRPr lang="en-AU" smtClean="0">
              <a:latin typeface="Arial" charset="0"/>
              <a:cs typeface="Arial" charset="0"/>
            </a:endParaRPr>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p:spPr>
        <p:txBody>
          <a:bodyPr/>
          <a:lstStyle/>
          <a:p>
            <a:pPr eaLnBrk="1" hangingPunct="1"/>
            <a:r>
              <a:rPr lang="en-US" smtClean="0">
                <a:latin typeface="Arial" charset="0"/>
              </a:rPr>
              <a:t>A relatively recent innovation in intrusion detection technology is the honeypot.</a:t>
            </a:r>
          </a:p>
          <a:p>
            <a:pPr eaLnBrk="1" hangingPunct="1"/>
            <a:r>
              <a:rPr lang="en-US" smtClean="0">
                <a:latin typeface="Arial" charset="0"/>
              </a:rPr>
              <a:t>Honeypots are decoy systems that are designed to lure a potential attacker away</a:t>
            </a:r>
          </a:p>
          <a:p>
            <a:pPr eaLnBrk="1" hangingPunct="1"/>
            <a:r>
              <a:rPr lang="en-US" smtClean="0">
                <a:latin typeface="Arial" charset="0"/>
              </a:rPr>
              <a:t>from critical systems. Honeypots are designed to</a:t>
            </a:r>
          </a:p>
          <a:p>
            <a:pPr eaLnBrk="1" hangingPunct="1"/>
            <a:endParaRPr lang="en-US" smtClean="0">
              <a:latin typeface="Arial" charset="0"/>
            </a:endParaRPr>
          </a:p>
          <a:p>
            <a:pPr eaLnBrk="1" hangingPunct="1"/>
            <a:r>
              <a:rPr lang="en-US" smtClean="0">
                <a:latin typeface="Arial" charset="0"/>
              </a:rPr>
              <a:t>• Divert an attacker from accessing critical systems.</a:t>
            </a:r>
          </a:p>
          <a:p>
            <a:pPr eaLnBrk="1" hangingPunct="1"/>
            <a:endParaRPr lang="en-US" smtClean="0">
              <a:latin typeface="Arial" charset="0"/>
            </a:endParaRPr>
          </a:p>
          <a:p>
            <a:pPr eaLnBrk="1" hangingPunct="1"/>
            <a:r>
              <a:rPr lang="en-US" smtClean="0">
                <a:latin typeface="Arial" charset="0"/>
              </a:rPr>
              <a:t>• Collect information about the attacker’s activity.</a:t>
            </a:r>
          </a:p>
          <a:p>
            <a:pPr eaLnBrk="1" hangingPunct="1"/>
            <a:endParaRPr lang="en-US" smtClean="0">
              <a:latin typeface="Arial" charset="0"/>
            </a:endParaRPr>
          </a:p>
          <a:p>
            <a:pPr eaLnBrk="1" hangingPunct="1"/>
            <a:r>
              <a:rPr lang="en-US" smtClean="0">
                <a:latin typeface="Arial" charset="0"/>
              </a:rPr>
              <a:t>• Encourage the attacker to stay on the system long enough for administrators</a:t>
            </a:r>
          </a:p>
          <a:p>
            <a:pPr eaLnBrk="1" hangingPunct="1"/>
            <a:r>
              <a:rPr lang="en-US" smtClean="0">
                <a:latin typeface="Arial" charset="0"/>
              </a:rPr>
              <a:t>to respond.</a:t>
            </a:r>
          </a:p>
          <a:p>
            <a:pPr eaLnBrk="1" hangingPunct="1"/>
            <a:endParaRPr lang="en-US" smtClean="0">
              <a:latin typeface="Arial" charset="0"/>
            </a:endParaRPr>
          </a:p>
          <a:p>
            <a:pPr eaLnBrk="1" hangingPunct="1"/>
            <a:r>
              <a:rPr lang="en-US" smtClean="0">
                <a:latin typeface="Arial" charset="0"/>
              </a:rPr>
              <a:t>These systems are filled with fabricated information designed to appear valuable</a:t>
            </a:r>
          </a:p>
          <a:p>
            <a:pPr eaLnBrk="1" hangingPunct="1"/>
            <a:r>
              <a:rPr lang="en-US" smtClean="0">
                <a:latin typeface="Arial" charset="0"/>
              </a:rPr>
              <a:t>but that a legitimate user of the system wouldn’t access. Thus, any access to the</a:t>
            </a:r>
          </a:p>
          <a:p>
            <a:pPr eaLnBrk="1" hangingPunct="1"/>
            <a:r>
              <a:rPr lang="en-US" smtClean="0">
                <a:latin typeface="Arial" charset="0"/>
              </a:rPr>
              <a:t>honeypot is suspect. The system is instrumented with sensitive monitors and event</a:t>
            </a:r>
          </a:p>
          <a:p>
            <a:pPr eaLnBrk="1" hangingPunct="1"/>
            <a:r>
              <a:rPr lang="en-US" smtClean="0">
                <a:latin typeface="Arial" charset="0"/>
              </a:rPr>
              <a:t>loggers that detect these accesses and collect information about the attacker’s activities.</a:t>
            </a:r>
          </a:p>
          <a:p>
            <a:pPr eaLnBrk="1" hangingPunct="1"/>
            <a:r>
              <a:rPr lang="en-US" smtClean="0">
                <a:latin typeface="Arial" charset="0"/>
              </a:rPr>
              <a:t>Because any attack against the honeypot is made to seem successful, administrators</a:t>
            </a:r>
          </a:p>
          <a:p>
            <a:pPr eaLnBrk="1" hangingPunct="1"/>
            <a:r>
              <a:rPr lang="en-US" smtClean="0">
                <a:latin typeface="Arial" charset="0"/>
              </a:rPr>
              <a:t>have time to mobilize and log and track the attacker without ever exposing</a:t>
            </a:r>
          </a:p>
          <a:p>
            <a:pPr eaLnBrk="1" hangingPunct="1"/>
            <a:r>
              <a:rPr lang="en-US" smtClean="0">
                <a:latin typeface="Arial" charset="0"/>
              </a:rPr>
              <a:t>productive systems.</a:t>
            </a:r>
          </a:p>
          <a:p>
            <a:pPr eaLnBrk="1" hangingPunct="1"/>
            <a:endParaRPr lang="en-US" smtClean="0">
              <a:latin typeface="Arial" charset="0"/>
            </a:endParaRPr>
          </a:p>
          <a:p>
            <a:pPr eaLnBrk="1" hangingPunct="1"/>
            <a:r>
              <a:rPr lang="en-US" smtClean="0">
                <a:latin typeface="Arial" charset="0"/>
              </a:rPr>
              <a:t>The honeypot is a resource that has no production value. There is no legitimate</a:t>
            </a:r>
          </a:p>
          <a:p>
            <a:pPr eaLnBrk="1" hangingPunct="1"/>
            <a:r>
              <a:rPr lang="en-US" smtClean="0">
                <a:latin typeface="Arial" charset="0"/>
              </a:rPr>
              <a:t>reason for anyone outside the network to interact with a honeypot. Thus, any</a:t>
            </a:r>
          </a:p>
          <a:p>
            <a:pPr eaLnBrk="1" hangingPunct="1"/>
            <a:r>
              <a:rPr lang="en-US" smtClean="0">
                <a:latin typeface="Arial" charset="0"/>
              </a:rPr>
              <a:t>attempt to communicate with the system is most likely a probe, scan, or attack.</a:t>
            </a:r>
          </a:p>
          <a:p>
            <a:pPr eaLnBrk="1" hangingPunct="1"/>
            <a:r>
              <a:rPr lang="en-US" smtClean="0">
                <a:latin typeface="Arial" charset="0"/>
              </a:rPr>
              <a:t>Conversely, if a honeypot initiates outbound communication, the system has probably</a:t>
            </a:r>
          </a:p>
          <a:p>
            <a:pPr eaLnBrk="1" hangingPunct="1"/>
            <a:r>
              <a:rPr lang="en-US" smtClean="0">
                <a:latin typeface="Arial" charset="0"/>
              </a:rPr>
              <a:t>been compromised.</a:t>
            </a:r>
          </a:p>
          <a:p>
            <a:pPr eaLnBrk="1" hangingPunct="1"/>
            <a:endParaRPr lang="en-US" smtClean="0">
              <a:latin typeface="Arial" charset="0"/>
            </a:endParaRPr>
          </a:p>
          <a:p>
            <a:pPr eaLnBrk="1" hangingPunct="1"/>
            <a:r>
              <a:rPr lang="en-US" smtClean="0">
                <a:latin typeface="Arial" charset="0"/>
              </a:rPr>
              <a:t>Initial efforts involved a single honeypot computer with IP addresses designed</a:t>
            </a:r>
          </a:p>
          <a:p>
            <a:pPr eaLnBrk="1" hangingPunct="1"/>
            <a:r>
              <a:rPr lang="en-US" smtClean="0">
                <a:latin typeface="Arial" charset="0"/>
              </a:rPr>
              <a:t>to attract hackers. More recent research has focused on building entire honeypot</a:t>
            </a:r>
          </a:p>
          <a:p>
            <a:pPr eaLnBrk="1" hangingPunct="1"/>
            <a:r>
              <a:rPr lang="en-US" smtClean="0">
                <a:latin typeface="Arial" charset="0"/>
              </a:rPr>
              <a:t>networks that emulate an enterprise, possibly with actual or simulated traffic and</a:t>
            </a:r>
          </a:p>
          <a:p>
            <a:pPr eaLnBrk="1" hangingPunct="1"/>
            <a:r>
              <a:rPr lang="en-US" smtClean="0">
                <a:latin typeface="Arial" charset="0"/>
              </a:rPr>
              <a:t>data. Once hackers are within the network, administrators can observe their behavior</a:t>
            </a:r>
          </a:p>
          <a:p>
            <a:pPr eaLnBrk="1" hangingPunct="1"/>
            <a:r>
              <a:rPr lang="en-US" smtClean="0">
                <a:latin typeface="Arial" charset="0"/>
              </a:rPr>
              <a:t>in detail and figure out defenses.</a:t>
            </a:r>
            <a:endParaRPr lang="en-US" smtClean="0">
              <a:latin typeface="Times New Roman" pitchFamily="18" charset="0"/>
            </a:endParaRPr>
          </a:p>
        </p:txBody>
      </p:sp>
    </p:spTree>
    <p:extLst>
      <p:ext uri="{BB962C8B-B14F-4D97-AF65-F5344CB8AC3E}">
        <p14:creationId xmlns:p14="http://schemas.microsoft.com/office/powerpoint/2010/main" val="4011659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39</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Low interaction honeypot:  Consists of a software package that emulates particular</a:t>
            </a:r>
          </a:p>
          <a:p>
            <a:r>
              <a:rPr lang="en-US" sz="1200" b="0" i="0" u="none" strike="noStrike" kern="1200" baseline="0" dirty="0" smtClean="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smtClean="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High interaction honeypot:  Is a real system, with a full operating system, services</a:t>
            </a:r>
          </a:p>
          <a:p>
            <a:r>
              <a:rPr lang="en-US" sz="1200" b="0" i="0" u="none" strike="noStrike" kern="1200" baseline="0" dirty="0" smtClean="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smtClean="0">
                <a:solidFill>
                  <a:schemeClr val="tx1"/>
                </a:solidFill>
                <a:latin typeface="Arial" pitchFamily="-110" charset="0"/>
                <a:ea typeface="+mn-ea"/>
                <a:cs typeface="+mn-cs"/>
              </a:rPr>
              <a:t>accessed by attackers.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smtClean="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smtClean="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smtClean="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smtClean="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smtClean="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smtClean="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smtClean="0">
                <a:solidFill>
                  <a:schemeClr val="tx1"/>
                </a:solidFill>
                <a:latin typeface="Arial" pitchFamily="-110" charset="0"/>
                <a:ea typeface="+mn-ea"/>
                <a:cs typeface="+mn-cs"/>
              </a:rPr>
              <a:t>attack. “The </a:t>
            </a:r>
            <a:r>
              <a:rPr lang="en-US" sz="1200" b="0" i="0" u="none" strike="noStrike" kern="1200" baseline="0" dirty="0" err="1" smtClean="0">
                <a:solidFill>
                  <a:schemeClr val="tx1"/>
                </a:solidFill>
                <a:latin typeface="Arial" pitchFamily="-110" charset="0"/>
                <a:ea typeface="+mn-ea"/>
                <a:cs typeface="+mn-cs"/>
              </a:rPr>
              <a:t>Honeynet</a:t>
            </a:r>
            <a:r>
              <a:rPr lang="en-US" sz="1200" b="0" i="0" u="none" strike="noStrike" kern="1200" baseline="0" dirty="0" smtClean="0">
                <a:solidFill>
                  <a:schemeClr val="tx1"/>
                </a:solidFill>
                <a:latin typeface="Arial" pitchFamily="-110" charset="0"/>
                <a:ea typeface="+mn-ea"/>
                <a:cs typeface="+mn-cs"/>
              </a:rPr>
              <a:t> Project” provides a range of resources and packages</a:t>
            </a:r>
          </a:p>
          <a:p>
            <a:r>
              <a:rPr lang="en-US" sz="1200" b="0" i="0" u="none" strike="noStrike" kern="1200" baseline="0" dirty="0" smtClean="0">
                <a:solidFill>
                  <a:schemeClr val="tx1"/>
                </a:solidFill>
                <a:latin typeface="Arial" pitchFamily="-110" charset="0"/>
                <a:ea typeface="+mn-ea"/>
                <a:cs typeface="+mn-cs"/>
              </a:rPr>
              <a:t>for such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smtClean="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smtClean="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smtClean="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smtClean="0">
                <a:solidFill>
                  <a:schemeClr val="tx1"/>
                </a:solidFill>
                <a:latin typeface="Arial" pitchFamily="-110" charset="0"/>
                <a:ea typeface="+mn-ea"/>
                <a:cs typeface="+mn-cs"/>
              </a:rPr>
              <a:t>in detail and figure out defenses.</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38718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State-sponsored organizations:  Are groups of hackers sponsored by governments</a:t>
            </a:r>
          </a:p>
          <a:p>
            <a:r>
              <a:rPr lang="en-US" sz="1200" b="0" i="0" u="none" strike="noStrike" kern="1200" baseline="0" dirty="0" smtClean="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smtClean="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smtClean="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smtClean="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smtClean="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smtClean="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smtClean="0">
              <a:solidFill>
                <a:schemeClr val="tx1"/>
              </a:solidFill>
              <a:latin typeface="Arial" pitchFamily="-110" charset="0"/>
              <a:ea typeface="+mn-ea"/>
              <a:cs typeface="+mn-cs"/>
            </a:endParaRPr>
          </a:p>
          <a:p>
            <a:endParaRPr lang="en-US" dirty="0" smtClean="0"/>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3805333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p:spPr>
        <p:txBody>
          <a:bodyPr/>
          <a:lstStyle/>
          <a:p>
            <a:fld id="{6110A641-2648-473E-A4A3-1C1A1B9804D1}" type="slidenum">
              <a:rPr lang="en-AU" smtClean="0">
                <a:latin typeface="Arial" charset="0"/>
                <a:cs typeface="Arial" charset="0"/>
              </a:rPr>
              <a:pPr/>
              <a:t>40</a:t>
            </a:fld>
            <a:endParaRPr lang="en-AU" smtClean="0">
              <a:latin typeface="Arial" charset="0"/>
              <a:cs typeface="Arial" charset="0"/>
            </a:endParaRPr>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p:spPr>
        <p:txBody>
          <a:bodyPr/>
          <a:lstStyle/>
          <a:p>
            <a:pPr eaLnBrk="1" hangingPunct="1"/>
            <a:r>
              <a:rPr lang="en-US" smtClean="0">
                <a:latin typeface="Arial" charset="0"/>
              </a:rPr>
              <a:t>Honeypots can be deployed in a variety of locations. Figure 8.8 illustrates</a:t>
            </a:r>
          </a:p>
          <a:p>
            <a:pPr eaLnBrk="1" hangingPunct="1"/>
            <a:r>
              <a:rPr lang="en-US" smtClean="0">
                <a:latin typeface="Arial" charset="0"/>
              </a:rPr>
              <a:t>some possibilities. The location depends on a number of factors, such as the type</a:t>
            </a:r>
          </a:p>
          <a:p>
            <a:pPr eaLnBrk="1" hangingPunct="1"/>
            <a:r>
              <a:rPr lang="en-US" smtClean="0">
                <a:latin typeface="Arial" charset="0"/>
              </a:rPr>
              <a:t>of information the organization is interested in gathering and the level of risk that</a:t>
            </a:r>
          </a:p>
          <a:p>
            <a:pPr eaLnBrk="1" hangingPunct="1"/>
            <a:r>
              <a:rPr lang="en-US" smtClean="0">
                <a:latin typeface="Arial" charset="0"/>
              </a:rPr>
              <a:t>organizations can tolerate to obtain the maximum amount of data.</a:t>
            </a:r>
          </a:p>
          <a:p>
            <a:pPr eaLnBrk="1" hangingPunct="1"/>
            <a:endParaRPr lang="en-US" smtClean="0">
              <a:latin typeface="Arial" charset="0"/>
            </a:endParaRPr>
          </a:p>
          <a:p>
            <a:pPr eaLnBrk="1" hangingPunct="1"/>
            <a:r>
              <a:rPr lang="en-US" smtClean="0">
                <a:latin typeface="Arial" charset="0"/>
              </a:rPr>
              <a:t>A honeypot outside the external firewall ( </a:t>
            </a:r>
            <a:r>
              <a:rPr lang="en-US" b="1" smtClean="0">
                <a:latin typeface="Arial" charset="0"/>
              </a:rPr>
              <a:t>location 1 ) is useful for tracking</a:t>
            </a:r>
          </a:p>
          <a:p>
            <a:pPr eaLnBrk="1" hangingPunct="1"/>
            <a:r>
              <a:rPr lang="en-US" smtClean="0">
                <a:latin typeface="Arial" charset="0"/>
              </a:rPr>
              <a:t>attempts to connect to unused IP addresses within the scope of the network. A honeypot</a:t>
            </a:r>
          </a:p>
          <a:p>
            <a:pPr eaLnBrk="1" hangingPunct="1"/>
            <a:r>
              <a:rPr lang="en-US" smtClean="0">
                <a:latin typeface="Arial" charset="0"/>
              </a:rPr>
              <a:t>at this location does not increase the risk for the internal network. The danger</a:t>
            </a:r>
          </a:p>
          <a:p>
            <a:pPr eaLnBrk="1" hangingPunct="1"/>
            <a:r>
              <a:rPr lang="en-US" smtClean="0">
                <a:latin typeface="Arial" charset="0"/>
              </a:rPr>
              <a:t>of having a compromised system behind the firewall is avoided. Further, because</a:t>
            </a:r>
          </a:p>
          <a:p>
            <a:pPr eaLnBrk="1" hangingPunct="1"/>
            <a:r>
              <a:rPr lang="en-US" smtClean="0">
                <a:latin typeface="Arial" charset="0"/>
              </a:rPr>
              <a:t>the honeypot attracts many potential attacks, it reduces the alerts issued by the firewall</a:t>
            </a:r>
          </a:p>
          <a:p>
            <a:pPr eaLnBrk="1" hangingPunct="1"/>
            <a:r>
              <a:rPr lang="en-US" smtClean="0">
                <a:latin typeface="Arial" charset="0"/>
              </a:rPr>
              <a:t>and by internal IDS sensors, easing the management burden. The disadvantage</a:t>
            </a:r>
          </a:p>
          <a:p>
            <a:pPr eaLnBrk="1" hangingPunct="1"/>
            <a:r>
              <a:rPr lang="en-US" smtClean="0">
                <a:latin typeface="Arial" charset="0"/>
              </a:rPr>
              <a:t>of an external honeypot is that it has little or no ability to trap internal attackers,</a:t>
            </a:r>
          </a:p>
          <a:p>
            <a:pPr eaLnBrk="1" hangingPunct="1"/>
            <a:r>
              <a:rPr lang="en-US" smtClean="0">
                <a:latin typeface="Arial" charset="0"/>
              </a:rPr>
              <a:t>especially if the external firewall filters traffic in both directions.</a:t>
            </a:r>
          </a:p>
          <a:p>
            <a:pPr eaLnBrk="1" hangingPunct="1"/>
            <a:endParaRPr lang="en-US" smtClean="0">
              <a:latin typeface="Arial" charset="0"/>
            </a:endParaRPr>
          </a:p>
          <a:p>
            <a:pPr eaLnBrk="1" hangingPunct="1"/>
            <a:r>
              <a:rPr lang="en-US" smtClean="0">
                <a:latin typeface="Arial" charset="0"/>
              </a:rPr>
              <a:t>The network of externally available services, such as Web and mail, often</a:t>
            </a:r>
          </a:p>
          <a:p>
            <a:pPr eaLnBrk="1" hangingPunct="1"/>
            <a:r>
              <a:rPr lang="en-US" smtClean="0">
                <a:latin typeface="Arial" charset="0"/>
              </a:rPr>
              <a:t>called the DMZ (demilitarized zone), is another candidate for locating a honeypot</a:t>
            </a:r>
          </a:p>
          <a:p>
            <a:pPr eaLnBrk="1" hangingPunct="1"/>
            <a:r>
              <a:rPr lang="en-US" smtClean="0">
                <a:latin typeface="Arial" charset="0"/>
              </a:rPr>
              <a:t>( </a:t>
            </a:r>
            <a:r>
              <a:rPr lang="en-US" b="1" smtClean="0">
                <a:latin typeface="Arial" charset="0"/>
              </a:rPr>
              <a:t>location 2 ). The security administrator must assure that the other systems in the</a:t>
            </a:r>
          </a:p>
          <a:p>
            <a:pPr eaLnBrk="1" hangingPunct="1"/>
            <a:r>
              <a:rPr lang="en-US" smtClean="0">
                <a:latin typeface="Arial" charset="0"/>
              </a:rPr>
              <a:t>DMZ are secure against any activity generated by the honeypot. A disadvantage of</a:t>
            </a:r>
          </a:p>
          <a:p>
            <a:pPr eaLnBrk="1" hangingPunct="1"/>
            <a:r>
              <a:rPr lang="en-US" smtClean="0">
                <a:latin typeface="Arial" charset="0"/>
              </a:rPr>
              <a:t>this location is that a typical DMZ is not fully accessible, and the firewall typically</a:t>
            </a:r>
          </a:p>
          <a:p>
            <a:pPr eaLnBrk="1" hangingPunct="1"/>
            <a:r>
              <a:rPr lang="en-US" smtClean="0">
                <a:latin typeface="Arial" charset="0"/>
              </a:rPr>
              <a:t>blocks traffic to the DMZ the attempts to access unneeded services. Thus, the firewall</a:t>
            </a:r>
          </a:p>
          <a:p>
            <a:pPr eaLnBrk="1" hangingPunct="1"/>
            <a:r>
              <a:rPr lang="en-US" smtClean="0">
                <a:latin typeface="Arial" charset="0"/>
              </a:rPr>
              <a:t>either has to open up the traffic beyond what is permissible, which is risky, or</a:t>
            </a:r>
          </a:p>
          <a:p>
            <a:pPr eaLnBrk="1" hangingPunct="1"/>
            <a:r>
              <a:rPr lang="en-US" smtClean="0">
                <a:latin typeface="Arial" charset="0"/>
              </a:rPr>
              <a:t>limit the effectiveness of the honeypot.</a:t>
            </a:r>
          </a:p>
          <a:p>
            <a:pPr eaLnBrk="1" hangingPunct="1"/>
            <a:endParaRPr lang="en-US" smtClean="0">
              <a:latin typeface="Arial" charset="0"/>
            </a:endParaRPr>
          </a:p>
          <a:p>
            <a:pPr eaLnBrk="1" hangingPunct="1"/>
            <a:r>
              <a:rPr lang="en-US" smtClean="0">
                <a:latin typeface="Arial" charset="0"/>
              </a:rPr>
              <a:t>A fully internal honeypot ( </a:t>
            </a:r>
            <a:r>
              <a:rPr lang="en-US" b="1" smtClean="0">
                <a:latin typeface="Arial" charset="0"/>
              </a:rPr>
              <a:t>location 3 ) has several advantages. Its most important</a:t>
            </a:r>
          </a:p>
          <a:p>
            <a:pPr eaLnBrk="1" hangingPunct="1"/>
            <a:r>
              <a:rPr lang="en-US" smtClean="0">
                <a:latin typeface="Arial" charset="0"/>
              </a:rPr>
              <a:t>advantage is that it can catch internal attacks. A honeypot at this location can</a:t>
            </a:r>
          </a:p>
          <a:p>
            <a:pPr eaLnBrk="1" hangingPunct="1"/>
            <a:r>
              <a:rPr lang="en-US" smtClean="0">
                <a:latin typeface="Arial" charset="0"/>
              </a:rPr>
              <a:t>also detect a misconfigured firewall that forwards impermissible traffic from the</a:t>
            </a:r>
          </a:p>
          <a:p>
            <a:pPr eaLnBrk="1" hangingPunct="1"/>
            <a:r>
              <a:rPr lang="en-US" smtClean="0">
                <a:latin typeface="Arial" charset="0"/>
              </a:rPr>
              <a:t>Internet to the internal network. There are several disadvantages. The most serious</a:t>
            </a:r>
          </a:p>
          <a:p>
            <a:pPr eaLnBrk="1" hangingPunct="1"/>
            <a:r>
              <a:rPr lang="en-US" smtClean="0">
                <a:latin typeface="Arial" charset="0"/>
              </a:rPr>
              <a:t>of these is if the honeypot is compromised so that it can attack other internal</a:t>
            </a:r>
          </a:p>
          <a:p>
            <a:pPr eaLnBrk="1" hangingPunct="1"/>
            <a:r>
              <a:rPr lang="en-US" smtClean="0">
                <a:latin typeface="Arial" charset="0"/>
              </a:rPr>
              <a:t>systems. Any further traffic from the Internet to the attacker is not blocked by the</a:t>
            </a:r>
          </a:p>
          <a:p>
            <a:pPr eaLnBrk="1" hangingPunct="1"/>
            <a:r>
              <a:rPr lang="en-US" smtClean="0">
                <a:latin typeface="Arial" charset="0"/>
              </a:rPr>
              <a:t>firewall because it is regarded as traffic to the honeypot only. Another difficulty for</a:t>
            </a:r>
          </a:p>
          <a:p>
            <a:pPr eaLnBrk="1" hangingPunct="1"/>
            <a:r>
              <a:rPr lang="en-US" smtClean="0">
                <a:latin typeface="Arial" charset="0"/>
              </a:rPr>
              <a:t>this honeypot location is that, as with location 2, the firewall must adjust its filtering</a:t>
            </a:r>
          </a:p>
          <a:p>
            <a:pPr eaLnBrk="1" hangingPunct="1"/>
            <a:r>
              <a:rPr lang="en-US" smtClean="0">
                <a:latin typeface="Arial" charset="0"/>
              </a:rPr>
              <a:t>to allow traffic to the honeypot, thus complicating firewall configuration and potentially</a:t>
            </a:r>
          </a:p>
          <a:p>
            <a:pPr eaLnBrk="1" hangingPunct="1"/>
            <a:r>
              <a:rPr lang="en-US" smtClean="0">
                <a:latin typeface="Arial" charset="0"/>
              </a:rPr>
              <a:t>compromising the internal network.</a:t>
            </a:r>
            <a:endParaRPr lang="en-US" smtClean="0">
              <a:latin typeface="Times New Roman" pitchFamily="18" charset="0"/>
            </a:endParaRPr>
          </a:p>
        </p:txBody>
      </p:sp>
    </p:spTree>
    <p:extLst>
      <p:ext uri="{BB962C8B-B14F-4D97-AF65-F5344CB8AC3E}">
        <p14:creationId xmlns:p14="http://schemas.microsoft.com/office/powerpoint/2010/main" val="233609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p:spPr>
        <p:txBody>
          <a:bodyPr/>
          <a:lstStyle/>
          <a:p>
            <a:fld id="{E467D772-3C29-4F16-8A55-E9A606B9A5A2}" type="slidenum">
              <a:rPr lang="en-AU" smtClean="0">
                <a:latin typeface="Arial" charset="0"/>
                <a:cs typeface="Arial" charset="0"/>
              </a:rPr>
              <a:pPr/>
              <a:t>41</a:t>
            </a:fld>
            <a:endParaRPr lang="en-AU" smtClean="0">
              <a:latin typeface="Arial" charset="0"/>
              <a:cs typeface="Arial" charset="0"/>
            </a:endParaRPr>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p:spPr>
        <p:txBody>
          <a:bodyPr/>
          <a:lstStyle/>
          <a:p>
            <a:pPr eaLnBrk="1" hangingPunct="1"/>
            <a:r>
              <a:rPr lang="en-US" smtClean="0">
                <a:latin typeface="Arial" charset="0"/>
              </a:rPr>
              <a:t>Snort is an open source, highly configurable and portable host-based or network-based</a:t>
            </a:r>
          </a:p>
          <a:p>
            <a:pPr eaLnBrk="1" hangingPunct="1"/>
            <a:r>
              <a:rPr lang="en-US" smtClean="0">
                <a:latin typeface="Arial" charset="0"/>
              </a:rPr>
              <a:t>IDS. Snort is referred to as a lightweight IDS, which has the following characteristics:</a:t>
            </a:r>
          </a:p>
          <a:p>
            <a:pPr eaLnBrk="1" hangingPunct="1"/>
            <a:endParaRPr lang="en-US" smtClean="0">
              <a:latin typeface="Arial" charset="0"/>
            </a:endParaRPr>
          </a:p>
          <a:p>
            <a:pPr eaLnBrk="1" hangingPunct="1"/>
            <a:r>
              <a:rPr lang="en-US" smtClean="0">
                <a:latin typeface="Arial" charset="0"/>
              </a:rPr>
              <a:t>• Easily deployed on most nodes (host, server, router) of a network</a:t>
            </a:r>
          </a:p>
          <a:p>
            <a:pPr eaLnBrk="1" hangingPunct="1"/>
            <a:endParaRPr lang="en-US" smtClean="0">
              <a:latin typeface="Arial" charset="0"/>
            </a:endParaRPr>
          </a:p>
          <a:p>
            <a:pPr eaLnBrk="1" hangingPunct="1"/>
            <a:r>
              <a:rPr lang="en-US" smtClean="0">
                <a:latin typeface="Arial" charset="0"/>
              </a:rPr>
              <a:t>• Efficient operation that uses small amount of memory and processor time</a:t>
            </a:r>
          </a:p>
          <a:p>
            <a:pPr eaLnBrk="1" hangingPunct="1"/>
            <a:endParaRPr lang="en-US" smtClean="0">
              <a:latin typeface="Arial" charset="0"/>
            </a:endParaRPr>
          </a:p>
          <a:p>
            <a:pPr eaLnBrk="1" hangingPunct="1"/>
            <a:r>
              <a:rPr lang="en-US" smtClean="0">
                <a:latin typeface="Arial" charset="0"/>
              </a:rPr>
              <a:t>• Easily configured by system administrators who need to implement a specific</a:t>
            </a:r>
          </a:p>
          <a:p>
            <a:pPr eaLnBrk="1" hangingPunct="1"/>
            <a:r>
              <a:rPr lang="en-US" smtClean="0">
                <a:latin typeface="Arial" charset="0"/>
              </a:rPr>
              <a:t>security solution in a short amount of time</a:t>
            </a:r>
          </a:p>
          <a:p>
            <a:pPr eaLnBrk="1" hangingPunct="1"/>
            <a:endParaRPr lang="en-US" smtClean="0">
              <a:latin typeface="Arial" charset="0"/>
            </a:endParaRPr>
          </a:p>
          <a:p>
            <a:pPr eaLnBrk="1" hangingPunct="1"/>
            <a:r>
              <a:rPr lang="en-US" smtClean="0">
                <a:latin typeface="Arial" charset="0"/>
              </a:rPr>
              <a:t>Snort can perform real-time packet capture, protocol analysis, and content searching</a:t>
            </a:r>
          </a:p>
          <a:p>
            <a:pPr eaLnBrk="1" hangingPunct="1"/>
            <a:r>
              <a:rPr lang="en-US" smtClean="0">
                <a:latin typeface="Arial" charset="0"/>
              </a:rPr>
              <a:t>and matching. Snort can detect a variety of attacks and probes, based on a set of</a:t>
            </a:r>
          </a:p>
          <a:p>
            <a:pPr eaLnBrk="1" hangingPunct="1"/>
            <a:r>
              <a:rPr lang="en-US" smtClean="0">
                <a:latin typeface="Arial" charset="0"/>
              </a:rPr>
              <a:t>rules configured by a system administrator.</a:t>
            </a:r>
          </a:p>
          <a:p>
            <a:pPr eaLnBrk="1" hangingPunct="1"/>
            <a:endParaRPr lang="en-US" smtClean="0">
              <a:latin typeface="Arial" charset="0"/>
            </a:endParaRPr>
          </a:p>
          <a:p>
            <a:pPr eaLnBrk="1" hangingPunct="1"/>
            <a:r>
              <a:rPr lang="en-US" smtClean="0">
                <a:latin typeface="Arial" charset="0"/>
              </a:rPr>
              <a:t>A Snort installation consists of four logical components ( Figure 8.9 ):</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Packet decoder: The packet decoder processes each captured packet to</a:t>
            </a:r>
          </a:p>
          <a:p>
            <a:pPr eaLnBrk="1" hangingPunct="1"/>
            <a:r>
              <a:rPr lang="en-US" smtClean="0">
                <a:latin typeface="Arial" charset="0"/>
              </a:rPr>
              <a:t>identify and isolate protocol headers at the data link, network, transport, and</a:t>
            </a:r>
          </a:p>
          <a:p>
            <a:pPr eaLnBrk="1" hangingPunct="1"/>
            <a:r>
              <a:rPr lang="en-US" smtClean="0">
                <a:latin typeface="Arial" charset="0"/>
              </a:rPr>
              <a:t>application layers. The decoder is designed to be as efficient as possible and its</a:t>
            </a:r>
          </a:p>
          <a:p>
            <a:pPr eaLnBrk="1" hangingPunct="1"/>
            <a:r>
              <a:rPr lang="en-US" smtClean="0">
                <a:latin typeface="Arial" charset="0"/>
              </a:rPr>
              <a:t>primary work consists of setting pointers so that the various protocol headers</a:t>
            </a:r>
          </a:p>
          <a:p>
            <a:pPr eaLnBrk="1" hangingPunct="1"/>
            <a:r>
              <a:rPr lang="en-US" smtClean="0">
                <a:latin typeface="Arial" charset="0"/>
              </a:rPr>
              <a:t>can be easily extracted.</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Detection engine: The detection engine does the actual work of intrusion</a:t>
            </a:r>
          </a:p>
          <a:p>
            <a:pPr eaLnBrk="1" hangingPunct="1"/>
            <a:r>
              <a:rPr lang="en-US" smtClean="0">
                <a:latin typeface="Arial" charset="0"/>
              </a:rPr>
              <a:t>detection. This module analyzes each packet based on a set of rules defined</a:t>
            </a:r>
          </a:p>
          <a:p>
            <a:pPr eaLnBrk="1" hangingPunct="1"/>
            <a:r>
              <a:rPr lang="en-US" smtClean="0">
                <a:latin typeface="Arial" charset="0"/>
              </a:rPr>
              <a:t>for this configuration of Snort by the security administrator. In essence, each</a:t>
            </a:r>
          </a:p>
          <a:p>
            <a:pPr eaLnBrk="1" hangingPunct="1"/>
            <a:r>
              <a:rPr lang="en-US" smtClean="0">
                <a:latin typeface="Arial" charset="0"/>
              </a:rPr>
              <a:t>packet is checked against all the rules to determine if the packet matches</a:t>
            </a:r>
          </a:p>
          <a:p>
            <a:pPr eaLnBrk="1" hangingPunct="1"/>
            <a:r>
              <a:rPr lang="en-US" smtClean="0">
                <a:latin typeface="Arial" charset="0"/>
              </a:rPr>
              <a:t>the characteristics defined by a rule. The first rule that matches the decoded</a:t>
            </a:r>
          </a:p>
          <a:p>
            <a:pPr eaLnBrk="1" hangingPunct="1"/>
            <a:r>
              <a:rPr lang="en-US" smtClean="0">
                <a:latin typeface="Arial" charset="0"/>
              </a:rPr>
              <a:t>packet triggers the action specified by the rule. If no rule matches the packet,</a:t>
            </a:r>
          </a:p>
          <a:p>
            <a:pPr eaLnBrk="1" hangingPunct="1"/>
            <a:r>
              <a:rPr lang="en-US" smtClean="0">
                <a:latin typeface="Arial" charset="0"/>
              </a:rPr>
              <a:t>the detection engine discards the packet.</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Logger: For each packet that matches a rule, the rule specifies what logging</a:t>
            </a:r>
          </a:p>
          <a:p>
            <a:pPr eaLnBrk="1" hangingPunct="1"/>
            <a:r>
              <a:rPr lang="en-US" smtClean="0">
                <a:latin typeface="Arial" charset="0"/>
              </a:rPr>
              <a:t>and alerting options are to be taken. When a logger option is selected, the logger</a:t>
            </a:r>
          </a:p>
          <a:p>
            <a:pPr eaLnBrk="1" hangingPunct="1"/>
            <a:r>
              <a:rPr lang="en-US" smtClean="0">
                <a:latin typeface="Arial" charset="0"/>
              </a:rPr>
              <a:t>stores the detected packet in human readable format or in a more compact</a:t>
            </a:r>
          </a:p>
          <a:p>
            <a:pPr eaLnBrk="1" hangingPunct="1"/>
            <a:r>
              <a:rPr lang="en-US" smtClean="0">
                <a:latin typeface="Arial" charset="0"/>
              </a:rPr>
              <a:t>binary format in a designated log file. The security administrator can then use</a:t>
            </a:r>
          </a:p>
          <a:p>
            <a:pPr eaLnBrk="1" hangingPunct="1"/>
            <a:r>
              <a:rPr lang="en-US" smtClean="0">
                <a:latin typeface="Arial" charset="0"/>
              </a:rPr>
              <a:t>the log file for later analysis.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Alerter: For each detected packet, an alert can be sent. The alert option in the</a:t>
            </a:r>
          </a:p>
          <a:p>
            <a:pPr eaLnBrk="1" hangingPunct="1"/>
            <a:r>
              <a:rPr lang="en-US" smtClean="0">
                <a:latin typeface="Arial" charset="0"/>
              </a:rPr>
              <a:t>matching rule determines what information is included in the event notification.</a:t>
            </a:r>
          </a:p>
          <a:p>
            <a:pPr eaLnBrk="1" hangingPunct="1"/>
            <a:r>
              <a:rPr lang="en-US" smtClean="0">
                <a:latin typeface="Arial" charset="0"/>
              </a:rPr>
              <a:t>The event notification can be sent to a file, to a UNIX socket, or to a</a:t>
            </a:r>
          </a:p>
          <a:p>
            <a:pPr eaLnBrk="1" hangingPunct="1"/>
            <a:r>
              <a:rPr lang="en-US" smtClean="0">
                <a:latin typeface="Arial" charset="0"/>
              </a:rPr>
              <a:t>database. Alerting may also be turned off during testing or penetration studies.</a:t>
            </a:r>
          </a:p>
          <a:p>
            <a:pPr eaLnBrk="1" hangingPunct="1"/>
            <a:r>
              <a:rPr lang="en-US" smtClean="0">
                <a:latin typeface="Arial" charset="0"/>
              </a:rPr>
              <a:t>Using the UNIX socket, the alert can be sent to a management machine</a:t>
            </a:r>
          </a:p>
          <a:p>
            <a:pPr eaLnBrk="1" hangingPunct="1"/>
            <a:r>
              <a:rPr lang="en-US" smtClean="0">
                <a:latin typeface="Arial" charset="0"/>
              </a:rPr>
              <a:t>elsewhere on the network.</a:t>
            </a:r>
          </a:p>
          <a:p>
            <a:pPr eaLnBrk="1" hangingPunct="1"/>
            <a:endParaRPr lang="en-US" smtClean="0">
              <a:latin typeface="Arial" charset="0"/>
            </a:endParaRPr>
          </a:p>
          <a:p>
            <a:pPr eaLnBrk="1" hangingPunct="1"/>
            <a:r>
              <a:rPr lang="en-US" smtClean="0">
                <a:latin typeface="Arial" charset="0"/>
              </a:rPr>
              <a:t>A Snort implementation can be configured as a passive sensor, which monitors</a:t>
            </a:r>
          </a:p>
          <a:p>
            <a:pPr eaLnBrk="1" hangingPunct="1"/>
            <a:r>
              <a:rPr lang="en-US" smtClean="0">
                <a:latin typeface="Arial" charset="0"/>
              </a:rPr>
              <a:t>traffic but is not in the main transmission path of the traffic, or an inline sensor,</a:t>
            </a:r>
          </a:p>
          <a:p>
            <a:pPr eaLnBrk="1" hangingPunct="1"/>
            <a:r>
              <a:rPr lang="en-US" smtClean="0">
                <a:latin typeface="Arial" charset="0"/>
              </a:rPr>
              <a:t>through which all packet traffic must pass. In the latter case, Snort can perform</a:t>
            </a:r>
          </a:p>
          <a:p>
            <a:pPr eaLnBrk="1" hangingPunct="1"/>
            <a:r>
              <a:rPr lang="en-US" smtClean="0">
                <a:latin typeface="Arial" charset="0"/>
              </a:rPr>
              <a:t>intrusion prevention as well as intrusion detection. We defer a discussion of intrusion</a:t>
            </a:r>
          </a:p>
          <a:p>
            <a:pPr eaLnBrk="1" hangingPunct="1"/>
            <a:r>
              <a:rPr lang="en-US" smtClean="0">
                <a:latin typeface="Arial" charset="0"/>
              </a:rPr>
              <a:t>prevention to Chapter 9 .</a:t>
            </a:r>
            <a:endParaRPr lang="en-US" smtClean="0">
              <a:latin typeface="Times New Roman" pitchFamily="18" charset="0"/>
            </a:endParaRPr>
          </a:p>
        </p:txBody>
      </p:sp>
    </p:spTree>
    <p:extLst>
      <p:ext uri="{BB962C8B-B14F-4D97-AF65-F5344CB8AC3E}">
        <p14:creationId xmlns:p14="http://schemas.microsoft.com/office/powerpoint/2010/main" val="3435982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42</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smtClean="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smtClean="0">
                <a:solidFill>
                  <a:schemeClr val="tx1"/>
                </a:solidFill>
                <a:latin typeface="Arial" pitchFamily="-110" charset="0"/>
                <a:ea typeface="+mn-ea"/>
                <a:cs typeface="+mn-cs"/>
              </a:rPr>
              <a:t>they are powerful enough to detect a wide variety of hostile or suspicious traffic.</a:t>
            </a:r>
          </a:p>
          <a:p>
            <a:r>
              <a:rPr lang="en-US" sz="1200" b="0" i="0" u="none" strike="noStrike" kern="1200" baseline="0" dirty="0" smtClean="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2223666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p:cNvSpPr>
            <a:spLocks noGrp="1" noChangeArrowheads="1"/>
          </p:cNvSpPr>
          <p:nvPr>
            <p:ph type="sldNum" sz="quarter" idx="5"/>
          </p:nvPr>
        </p:nvSpPr>
        <p:spPr>
          <a:noFill/>
        </p:spPr>
        <p:txBody>
          <a:bodyPr/>
          <a:lstStyle/>
          <a:p>
            <a:fld id="{AB06F7F0-F60A-4354-8C96-A239EEAEFA46}" type="slidenum">
              <a:rPr lang="en-AU" smtClean="0">
                <a:latin typeface="Arial" charset="0"/>
                <a:cs typeface="Arial" charset="0"/>
              </a:rPr>
              <a:pPr/>
              <a:t>43</a:t>
            </a:fld>
            <a:endParaRPr lang="en-AU" smtClean="0">
              <a:latin typeface="Arial" charset="0"/>
              <a:cs typeface="Arial" charset="0"/>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p:spPr>
        <p:txBody>
          <a:bodyPr/>
          <a:lstStyle/>
          <a:p>
            <a:pPr eaLnBrk="1" hangingPunct="1"/>
            <a:r>
              <a:rPr lang="en-US" smtClean="0">
                <a:latin typeface="Arial" charset="0"/>
              </a:rPr>
              <a:t>Snort uses a simple, flexible rule definition language that generates the rules used</a:t>
            </a:r>
          </a:p>
          <a:p>
            <a:pPr eaLnBrk="1" hangingPunct="1"/>
            <a:r>
              <a:rPr lang="en-US" smtClean="0">
                <a:latin typeface="Arial" charset="0"/>
              </a:rPr>
              <a:t>by the detection engine. Although the rules are simple and straightforward to write,</a:t>
            </a:r>
          </a:p>
          <a:p>
            <a:pPr eaLnBrk="1" hangingPunct="1"/>
            <a:r>
              <a:rPr lang="en-US" smtClean="0">
                <a:latin typeface="Arial" charset="0"/>
              </a:rPr>
              <a:t>they are powerful enough to detect a wide variety of hostile or suspicious traffic.</a:t>
            </a:r>
          </a:p>
          <a:p>
            <a:pPr eaLnBrk="1" hangingPunct="1"/>
            <a:endParaRPr lang="en-US" smtClean="0">
              <a:latin typeface="Arial" charset="0"/>
            </a:endParaRPr>
          </a:p>
          <a:p>
            <a:pPr eaLnBrk="1" hangingPunct="1"/>
            <a:r>
              <a:rPr lang="en-US" smtClean="0">
                <a:latin typeface="Arial" charset="0"/>
              </a:rPr>
              <a:t>Each rule consists of a fixed header and zero or more options ( Figure 8.10 ).</a:t>
            </a:r>
          </a:p>
          <a:p>
            <a:pPr eaLnBrk="1" hangingPunct="1"/>
            <a:r>
              <a:rPr lang="en-US" smtClean="0">
                <a:latin typeface="Arial" charset="0"/>
              </a:rPr>
              <a:t>The header has the following elements: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Action: The rule action tells Snort what to do when it finds a packet that</a:t>
            </a:r>
          </a:p>
          <a:p>
            <a:pPr eaLnBrk="1" hangingPunct="1"/>
            <a:r>
              <a:rPr lang="en-US" smtClean="0">
                <a:latin typeface="Arial" charset="0"/>
              </a:rPr>
              <a:t>matches the rule criteria. Table 8.4 lists the available actions. The last three</a:t>
            </a:r>
          </a:p>
          <a:p>
            <a:pPr eaLnBrk="1" hangingPunct="1"/>
            <a:r>
              <a:rPr lang="en-US" smtClean="0">
                <a:latin typeface="Arial" charset="0"/>
              </a:rPr>
              <a:t>actions in the list (drop, reject, sdrop) are only available in inline mode.</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Protocol: Snort proceeds in the analysis if the packet protocol matches this field.</a:t>
            </a:r>
          </a:p>
          <a:p>
            <a:pPr eaLnBrk="1" hangingPunct="1"/>
            <a:r>
              <a:rPr lang="en-US" smtClean="0">
                <a:latin typeface="Arial" charset="0"/>
              </a:rPr>
              <a:t>The current version of Snort (2.6) recognizes four protocols: TCP, UDP, ICMP,</a:t>
            </a:r>
          </a:p>
          <a:p>
            <a:pPr eaLnBrk="1" hangingPunct="1"/>
            <a:r>
              <a:rPr lang="en-US" smtClean="0">
                <a:latin typeface="Arial" charset="0"/>
              </a:rPr>
              <a:t>and IP. Future releases of Snort will support a greater range of protocols.</a:t>
            </a:r>
          </a:p>
          <a:p>
            <a:pPr eaLnBrk="1" hangingPunct="1"/>
            <a:endParaRPr lang="en-US" smtClean="0">
              <a:latin typeface="Arial" charset="0"/>
            </a:endParaRPr>
          </a:p>
          <a:p>
            <a:pPr eaLnBrk="1" hangingPunct="1"/>
            <a:r>
              <a:rPr lang="en-US" b="1" smtClean="0">
                <a:latin typeface="Arial" charset="0"/>
              </a:rPr>
              <a:t>Source IP address: Designates the source of the packet. The rule may specify a</a:t>
            </a:r>
          </a:p>
          <a:p>
            <a:pPr eaLnBrk="1" hangingPunct="1"/>
            <a:r>
              <a:rPr lang="en-US" smtClean="0">
                <a:latin typeface="Arial" charset="0"/>
              </a:rPr>
              <a:t>specific IP address, any IP address, a list of specific IP addresses, or the negation</a:t>
            </a:r>
          </a:p>
          <a:p>
            <a:pPr eaLnBrk="1" hangingPunct="1"/>
            <a:r>
              <a:rPr lang="en-US" smtClean="0">
                <a:latin typeface="Arial" charset="0"/>
              </a:rPr>
              <a:t>of a specific IP address or list. The negation indicates that any IP address</a:t>
            </a:r>
          </a:p>
          <a:p>
            <a:pPr eaLnBrk="1" hangingPunct="1"/>
            <a:r>
              <a:rPr lang="en-US" smtClean="0">
                <a:latin typeface="Arial" charset="0"/>
              </a:rPr>
              <a:t>other than those listed is a match.</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Source port: This field designates the source port for the specified protocol</a:t>
            </a:r>
          </a:p>
          <a:p>
            <a:pPr eaLnBrk="1" hangingPunct="1"/>
            <a:r>
              <a:rPr lang="en-US" smtClean="0">
                <a:latin typeface="Arial" charset="0"/>
              </a:rPr>
              <a:t>(e.g., a TCP port). Port numbers may be specified in a number of ways, including</a:t>
            </a:r>
          </a:p>
          <a:p>
            <a:pPr eaLnBrk="1" hangingPunct="1"/>
            <a:r>
              <a:rPr lang="en-US" smtClean="0">
                <a:latin typeface="Arial" charset="0"/>
              </a:rPr>
              <a:t>specific port number, any ports, static port definitions, ranges, and by</a:t>
            </a:r>
          </a:p>
          <a:p>
            <a:pPr eaLnBrk="1" hangingPunct="1"/>
            <a:r>
              <a:rPr lang="en-US" smtClean="0">
                <a:latin typeface="Arial" charset="0"/>
              </a:rPr>
              <a:t>negation.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Direction: This field takes on one of two values: unidirectional (-  ) or bidirectional</a:t>
            </a:r>
          </a:p>
          <a:p>
            <a:pPr eaLnBrk="1" hangingPunct="1"/>
            <a:r>
              <a:rPr lang="en-US" smtClean="0">
                <a:latin typeface="Arial" charset="0"/>
              </a:rPr>
              <a:t>( - ). The bidirectional option tells Snort to consider the address/</a:t>
            </a:r>
          </a:p>
          <a:p>
            <a:pPr eaLnBrk="1" hangingPunct="1"/>
            <a:r>
              <a:rPr lang="en-US" smtClean="0">
                <a:latin typeface="Arial" charset="0"/>
              </a:rPr>
              <a:t>port pairs in the rule as either source followed by destination or destination</a:t>
            </a:r>
          </a:p>
          <a:p>
            <a:pPr eaLnBrk="1" hangingPunct="1"/>
            <a:r>
              <a:rPr lang="en-US" smtClean="0">
                <a:latin typeface="Arial" charset="0"/>
              </a:rPr>
              <a:t>followed by source. The bidirectional option enables Snort to monitor both</a:t>
            </a:r>
          </a:p>
          <a:p>
            <a:pPr eaLnBrk="1" hangingPunct="1"/>
            <a:r>
              <a:rPr lang="en-US" smtClean="0">
                <a:latin typeface="Arial" charset="0"/>
              </a:rPr>
              <a:t>sides of a conversation.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Destination IP address: Designates the destination of the packet.</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Destination port: Designates the destination port.</a:t>
            </a:r>
          </a:p>
          <a:p>
            <a:pPr eaLnBrk="1" hangingPunct="1"/>
            <a:r>
              <a:rPr lang="en-US" smtClean="0">
                <a:latin typeface="Arial" charset="0"/>
              </a:rPr>
              <a:t>Following the rule header may be one or more rule options. Each option</a:t>
            </a:r>
          </a:p>
          <a:p>
            <a:pPr eaLnBrk="1" hangingPunct="1"/>
            <a:r>
              <a:rPr lang="en-US" smtClean="0">
                <a:latin typeface="Arial" charset="0"/>
              </a:rPr>
              <a:t>consists of an option keyword, which defines the option; followed by arguments,</a:t>
            </a:r>
          </a:p>
          <a:p>
            <a:pPr eaLnBrk="1" hangingPunct="1"/>
            <a:r>
              <a:rPr lang="en-US" smtClean="0">
                <a:latin typeface="Arial" charset="0"/>
              </a:rPr>
              <a:t>which specify the details of the option. In the written form, the set of rule options is</a:t>
            </a:r>
          </a:p>
          <a:p>
            <a:pPr eaLnBrk="1" hangingPunct="1"/>
            <a:r>
              <a:rPr lang="en-US" smtClean="0">
                <a:latin typeface="Arial" charset="0"/>
              </a:rPr>
              <a:t>separated from the header by being enclosed in parentheses. Snort rule options are</a:t>
            </a:r>
          </a:p>
          <a:p>
            <a:pPr eaLnBrk="1" hangingPunct="1"/>
            <a:r>
              <a:rPr lang="en-US" smtClean="0">
                <a:latin typeface="Arial" charset="0"/>
              </a:rPr>
              <a:t>separated from each other using the semicolon (;) character. Rule option keywords</a:t>
            </a:r>
          </a:p>
          <a:p>
            <a:pPr eaLnBrk="1" hangingPunct="1"/>
            <a:r>
              <a:rPr lang="en-US" smtClean="0">
                <a:latin typeface="Arial" charset="0"/>
              </a:rPr>
              <a:t>are separated from their arguments with a colon (:) character.</a:t>
            </a:r>
            <a:endParaRPr lang="en-US" smtClean="0">
              <a:latin typeface="Times New Roman" pitchFamily="18" charset="0"/>
            </a:endParaRPr>
          </a:p>
        </p:txBody>
      </p:sp>
    </p:spTree>
    <p:extLst>
      <p:ext uri="{BB962C8B-B14F-4D97-AF65-F5344CB8AC3E}">
        <p14:creationId xmlns:p14="http://schemas.microsoft.com/office/powerpoint/2010/main" val="3775557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Slide Image Placeholder 1"/>
          <p:cNvSpPr>
            <a:spLocks noGrp="1" noRot="1" noChangeAspect="1"/>
          </p:cNvSpPr>
          <p:nvPr>
            <p:ph type="sldImg"/>
          </p:nvPr>
        </p:nvSpPr>
        <p:spPr>
          <a:ln/>
        </p:spPr>
      </p:sp>
      <p:sp>
        <p:nvSpPr>
          <p:cNvPr id="332802" name="Notes Placeholder 2"/>
          <p:cNvSpPr>
            <a:spLocks noGrp="1"/>
          </p:cNvSpPr>
          <p:nvPr>
            <p:ph type="body" idx="1"/>
          </p:nvPr>
        </p:nvSpPr>
        <p:spPr>
          <a:noFill/>
          <a:ln/>
        </p:spPr>
        <p:txBody>
          <a:bodyPr/>
          <a:lstStyle/>
          <a:p>
            <a:pPr eaLnBrk="1" hangingPunct="1"/>
            <a:r>
              <a:rPr lang="en-US" smtClean="0">
                <a:latin typeface="Arial" charset="0"/>
              </a:rPr>
              <a:t>There are four major categories of rule options:</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meta-data: Provide information about the rule but do not have any affect during</a:t>
            </a:r>
          </a:p>
          <a:p>
            <a:pPr eaLnBrk="1" hangingPunct="1"/>
            <a:r>
              <a:rPr lang="en-US" smtClean="0">
                <a:latin typeface="Arial" charset="0"/>
              </a:rPr>
              <a:t>detection</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payload: Look for data inside the packet payload and can be interrelated</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non-payload: Look for non-payload data</a:t>
            </a:r>
          </a:p>
          <a:p>
            <a:pPr eaLnBrk="1" hangingPunct="1"/>
            <a:endParaRPr lang="en-US" smtClean="0">
              <a:latin typeface="Arial" charset="0"/>
            </a:endParaRPr>
          </a:p>
          <a:p>
            <a:pPr eaLnBrk="1" hangingPunct="1"/>
            <a:r>
              <a:rPr lang="en-US" smtClean="0">
                <a:latin typeface="Arial" charset="0"/>
              </a:rPr>
              <a:t>• </a:t>
            </a:r>
            <a:r>
              <a:rPr lang="en-US" b="1" smtClean="0">
                <a:latin typeface="Arial" charset="0"/>
              </a:rPr>
              <a:t>post-detection: Rule-specific triggers that happen after a rule has matched a</a:t>
            </a:r>
          </a:p>
          <a:p>
            <a:pPr eaLnBrk="1" hangingPunct="1"/>
            <a:r>
              <a:rPr lang="en-US" smtClean="0">
                <a:latin typeface="Arial" charset="0"/>
              </a:rPr>
              <a:t>packet</a:t>
            </a:r>
          </a:p>
          <a:p>
            <a:pPr eaLnBrk="1" hangingPunct="1"/>
            <a:endParaRPr lang="en-US" smtClean="0">
              <a:latin typeface="Arial" charset="0"/>
            </a:endParaRPr>
          </a:p>
          <a:p>
            <a:pPr eaLnBrk="1" hangingPunct="1"/>
            <a:r>
              <a:rPr lang="en-US" smtClean="0">
                <a:latin typeface="Arial" charset="0"/>
              </a:rPr>
              <a:t>Table 8.5 provides examples of options in each category.</a:t>
            </a:r>
          </a:p>
        </p:txBody>
      </p:sp>
      <p:sp>
        <p:nvSpPr>
          <p:cNvPr id="332803" name="Slide Number Placeholder 3"/>
          <p:cNvSpPr>
            <a:spLocks noGrp="1"/>
          </p:cNvSpPr>
          <p:nvPr>
            <p:ph type="sldNum" sz="quarter" idx="5"/>
          </p:nvPr>
        </p:nvSpPr>
        <p:spPr>
          <a:noFill/>
        </p:spPr>
        <p:txBody>
          <a:bodyPr/>
          <a:lstStyle/>
          <a:p>
            <a:fld id="{7CE36091-0E1B-4671-A864-36B59249FDBB}" type="slidenum">
              <a:rPr lang="en-AU" smtClean="0">
                <a:latin typeface="Arial" charset="0"/>
                <a:cs typeface="Arial" charset="0"/>
              </a:rPr>
              <a:pPr/>
              <a:t>44</a:t>
            </a:fld>
            <a:endParaRPr lang="en-AU" smtClean="0">
              <a:latin typeface="Arial" charset="0"/>
              <a:cs typeface="Arial" charset="0"/>
            </a:endParaRPr>
          </a:p>
        </p:txBody>
      </p:sp>
    </p:spTree>
    <p:extLst>
      <p:ext uri="{BB962C8B-B14F-4D97-AF65-F5344CB8AC3E}">
        <p14:creationId xmlns:p14="http://schemas.microsoft.com/office/powerpoint/2010/main" val="3968675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7"/>
          <p:cNvSpPr>
            <a:spLocks noGrp="1" noChangeArrowheads="1"/>
          </p:cNvSpPr>
          <p:nvPr>
            <p:ph type="sldNum" sz="quarter" idx="5"/>
          </p:nvPr>
        </p:nvSpPr>
        <p:spPr>
          <a:noFill/>
        </p:spPr>
        <p:txBody>
          <a:bodyPr/>
          <a:lstStyle/>
          <a:p>
            <a:fld id="{053A3095-C9E7-4289-AA54-D5D135FB112D}" type="slidenum">
              <a:rPr lang="en-AU" smtClean="0">
                <a:latin typeface="Arial" charset="0"/>
                <a:cs typeface="Arial" charset="0"/>
              </a:rPr>
              <a:pPr/>
              <a:t>45</a:t>
            </a:fld>
            <a:endParaRPr lang="en-AU" smtClean="0">
              <a:latin typeface="Arial" charset="0"/>
              <a:cs typeface="Arial" charset="0"/>
            </a:endParaRPr>
          </a:p>
        </p:txBody>
      </p:sp>
      <p:sp>
        <p:nvSpPr>
          <p:cNvPr id="334850" name="Rectangle 4"/>
          <p:cNvSpPr>
            <a:spLocks noGrp="1" noRot="1" noChangeAspect="1" noChangeArrowheads="1" noTextEdit="1"/>
          </p:cNvSpPr>
          <p:nvPr>
            <p:ph type="sldImg"/>
          </p:nvPr>
        </p:nvSpPr>
        <p:spPr>
          <a:ln/>
        </p:spPr>
      </p:sp>
      <p:sp>
        <p:nvSpPr>
          <p:cNvPr id="334851" name="Rectangle 5"/>
          <p:cNvSpPr>
            <a:spLocks noGrp="1" noChangeArrowheads="1"/>
          </p:cNvSpPr>
          <p:nvPr>
            <p:ph type="body" idx="1"/>
          </p:nvPr>
        </p:nvSpPr>
        <p:spPr>
          <a:noFill/>
          <a:ln/>
        </p:spPr>
        <p:txBody>
          <a:bodyPr/>
          <a:lstStyle/>
          <a:p>
            <a:pPr eaLnBrk="1" hangingPunct="1"/>
            <a:r>
              <a:rPr lang="en-US" smtClean="0">
                <a:latin typeface="Times New Roman" pitchFamily="18" charset="0"/>
              </a:rPr>
              <a:t>Chapter 8 summary.</a:t>
            </a:r>
          </a:p>
        </p:txBody>
      </p:sp>
    </p:spTree>
    <p:extLst>
      <p:ext uri="{BB962C8B-B14F-4D97-AF65-F5344CB8AC3E}">
        <p14:creationId xmlns:p14="http://schemas.microsoft.com/office/powerpoint/2010/main" val="392371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Others:  Are hackers with motivations other than those listed above, including</a:t>
            </a:r>
          </a:p>
          <a:p>
            <a:r>
              <a:rPr lang="en-US" sz="1200" b="0" i="0" u="none" strike="noStrike" kern="1200" baseline="0" dirty="0" smtClean="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smtClean="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smtClean="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smtClean="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smtClean="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smtClean="0">
                <a:solidFill>
                  <a:schemeClr val="tx1"/>
                </a:solidFill>
                <a:latin typeface="Arial" pitchFamily="-110" charset="0"/>
                <a:ea typeface="+mn-ea"/>
                <a:cs typeface="+mn-cs"/>
              </a:rPr>
              <a:t>network security, who could potentially become recruits for the above classes.</a:t>
            </a:r>
            <a:endParaRPr lang="en-US" dirty="0" smtClean="0">
              <a:latin typeface="Times New Roman" pitchFamily="-110" charset="0"/>
            </a:endParaRP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409111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smtClean="0">
                <a:solidFill>
                  <a:schemeClr val="tx1"/>
                </a:solidFill>
                <a:latin typeface="Arial" pitchFamily="-110" charset="0"/>
                <a:ea typeface="+mn-ea"/>
                <a:cs typeface="+mn-cs"/>
              </a:rPr>
              <a:t>These can be broadly classified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Apprentice:  Hackers with minimal technical skill who primarily use existing</a:t>
            </a:r>
          </a:p>
          <a:p>
            <a:r>
              <a:rPr lang="en-US" sz="1200" b="0" i="0" u="none" strike="noStrike" kern="1200" baseline="0" dirty="0" smtClean="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smtClean="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smtClean="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smtClean="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93793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Journeyman: Hackers with sufficient technical skills to modify and extend</a:t>
            </a:r>
          </a:p>
          <a:p>
            <a:r>
              <a:rPr lang="en-US" sz="1200" b="0" i="0" u="none" strike="noStrike" kern="1200" baseline="0" dirty="0" smtClean="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smtClean="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smtClean="0">
                <a:solidFill>
                  <a:schemeClr val="tx1"/>
                </a:solidFill>
                <a:latin typeface="Arial" pitchFamily="-110" charset="0"/>
                <a:ea typeface="+mn-ea"/>
                <a:cs typeface="+mn-cs"/>
              </a:rPr>
              <a:t>to exploit that are similar to some already known. A number of</a:t>
            </a:r>
          </a:p>
          <a:p>
            <a:r>
              <a:rPr lang="en-US" sz="1200" b="0" i="0" u="none" strike="noStrike" kern="1200" baseline="0" dirty="0" smtClean="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smtClean="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smtClean="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18366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smtClean="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smtClean="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smtClean="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smtClean="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smtClean="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117393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FDEE421B-E069-4BE2-A33C-DC05E2825A4E}" type="slidenum">
              <a:rPr lang="en-AU" smtClean="0">
                <a:latin typeface="Arial" charset="0"/>
                <a:cs typeface="Arial" charset="0"/>
              </a:rPr>
              <a:pPr/>
              <a:t>9</a:t>
            </a:fld>
            <a:endParaRPr lang="en-AU" smtClean="0">
              <a:latin typeface="Arial" charset="0"/>
              <a:cs typeface="Arial"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r>
              <a:rPr lang="en-US" smtClean="0">
                <a:latin typeface="Arial" charset="0"/>
              </a:rPr>
              <a:t>[GRAN04] lists the following examples of intrusion:</a:t>
            </a:r>
          </a:p>
          <a:p>
            <a:pPr eaLnBrk="1" hangingPunct="1"/>
            <a:endParaRPr lang="en-US" smtClean="0">
              <a:latin typeface="Arial" charset="0"/>
            </a:endParaRPr>
          </a:p>
          <a:p>
            <a:pPr eaLnBrk="1" hangingPunct="1"/>
            <a:r>
              <a:rPr lang="en-US" smtClean="0">
                <a:latin typeface="Arial" charset="0"/>
              </a:rPr>
              <a:t>• Performing a remote root compromise of an e-mail server</a:t>
            </a:r>
          </a:p>
          <a:p>
            <a:pPr eaLnBrk="1" hangingPunct="1"/>
            <a:endParaRPr lang="en-US" smtClean="0">
              <a:latin typeface="Arial" charset="0"/>
            </a:endParaRPr>
          </a:p>
          <a:p>
            <a:pPr eaLnBrk="1" hangingPunct="1"/>
            <a:r>
              <a:rPr lang="en-US" smtClean="0">
                <a:latin typeface="Arial" charset="0"/>
              </a:rPr>
              <a:t>• Defacing a Web server</a:t>
            </a:r>
          </a:p>
          <a:p>
            <a:pPr eaLnBrk="1" hangingPunct="1"/>
            <a:endParaRPr lang="en-US" smtClean="0">
              <a:latin typeface="Arial" charset="0"/>
            </a:endParaRPr>
          </a:p>
          <a:p>
            <a:pPr eaLnBrk="1" hangingPunct="1"/>
            <a:r>
              <a:rPr lang="en-US" smtClean="0">
                <a:latin typeface="Arial" charset="0"/>
              </a:rPr>
              <a:t>• Guessing and cracking passwords</a:t>
            </a:r>
          </a:p>
          <a:p>
            <a:pPr eaLnBrk="1" hangingPunct="1"/>
            <a:endParaRPr lang="en-US" smtClean="0">
              <a:latin typeface="Arial" charset="0"/>
            </a:endParaRPr>
          </a:p>
          <a:p>
            <a:pPr eaLnBrk="1" hangingPunct="1"/>
            <a:r>
              <a:rPr lang="en-US" smtClean="0">
                <a:latin typeface="Arial" charset="0"/>
              </a:rPr>
              <a:t>• Copying a database containing credit card numbers</a:t>
            </a:r>
          </a:p>
          <a:p>
            <a:pPr eaLnBrk="1" hangingPunct="1"/>
            <a:endParaRPr lang="en-US" smtClean="0">
              <a:latin typeface="Arial" charset="0"/>
            </a:endParaRPr>
          </a:p>
          <a:p>
            <a:pPr eaLnBrk="1" hangingPunct="1"/>
            <a:r>
              <a:rPr lang="en-US" smtClean="0">
                <a:latin typeface="Arial" charset="0"/>
              </a:rPr>
              <a:t>• Viewing sensitive data, including payroll records and medical information,</a:t>
            </a:r>
          </a:p>
          <a:p>
            <a:pPr eaLnBrk="1" hangingPunct="1"/>
            <a:r>
              <a:rPr lang="en-US" smtClean="0">
                <a:latin typeface="Arial" charset="0"/>
              </a:rPr>
              <a:t>without authorization</a:t>
            </a:r>
          </a:p>
          <a:p>
            <a:pPr eaLnBrk="1" hangingPunct="1"/>
            <a:endParaRPr lang="en-US" smtClean="0">
              <a:latin typeface="Arial" charset="0"/>
            </a:endParaRPr>
          </a:p>
          <a:p>
            <a:pPr eaLnBrk="1" hangingPunct="1"/>
            <a:r>
              <a:rPr lang="en-US" smtClean="0">
                <a:latin typeface="Arial" charset="0"/>
              </a:rPr>
              <a:t>• Running a packet sniffer on a workstation to capture usernames and passwords</a:t>
            </a:r>
          </a:p>
          <a:p>
            <a:pPr eaLnBrk="1" hangingPunct="1"/>
            <a:endParaRPr lang="en-US" smtClean="0">
              <a:latin typeface="Arial" charset="0"/>
            </a:endParaRPr>
          </a:p>
          <a:p>
            <a:pPr eaLnBrk="1" hangingPunct="1"/>
            <a:r>
              <a:rPr lang="en-US" smtClean="0">
                <a:latin typeface="Arial" charset="0"/>
              </a:rPr>
              <a:t>• Using a permission error on an anonymous FTP server to distribute pirated</a:t>
            </a:r>
          </a:p>
          <a:p>
            <a:pPr eaLnBrk="1" hangingPunct="1"/>
            <a:r>
              <a:rPr lang="en-US" smtClean="0">
                <a:latin typeface="Arial" charset="0"/>
              </a:rPr>
              <a:t>software and music files</a:t>
            </a:r>
          </a:p>
          <a:p>
            <a:pPr eaLnBrk="1" hangingPunct="1"/>
            <a:endParaRPr lang="en-US" smtClean="0">
              <a:latin typeface="Arial" charset="0"/>
            </a:endParaRPr>
          </a:p>
          <a:p>
            <a:pPr eaLnBrk="1" hangingPunct="1"/>
            <a:r>
              <a:rPr lang="en-US" smtClean="0">
                <a:latin typeface="Arial" charset="0"/>
              </a:rPr>
              <a:t>• Dialing into an unsecured modem and gaining internal network access</a:t>
            </a:r>
          </a:p>
          <a:p>
            <a:pPr eaLnBrk="1" hangingPunct="1"/>
            <a:endParaRPr lang="en-US" smtClean="0">
              <a:latin typeface="Arial" charset="0"/>
            </a:endParaRPr>
          </a:p>
          <a:p>
            <a:pPr eaLnBrk="1" hangingPunct="1"/>
            <a:r>
              <a:rPr lang="en-US" smtClean="0">
                <a:latin typeface="Arial" charset="0"/>
              </a:rPr>
              <a:t>• Posing as an executive, calling the help desk, resetting the executive’s e-mail</a:t>
            </a:r>
          </a:p>
          <a:p>
            <a:pPr eaLnBrk="1" hangingPunct="1"/>
            <a:r>
              <a:rPr lang="en-US" smtClean="0">
                <a:latin typeface="Arial" charset="0"/>
              </a:rPr>
              <a:t>password, and learning the new password</a:t>
            </a:r>
          </a:p>
          <a:p>
            <a:pPr eaLnBrk="1" hangingPunct="1"/>
            <a:endParaRPr lang="en-US" smtClean="0">
              <a:latin typeface="Arial" charset="0"/>
            </a:endParaRPr>
          </a:p>
          <a:p>
            <a:pPr eaLnBrk="1" hangingPunct="1"/>
            <a:r>
              <a:rPr lang="en-US" smtClean="0">
                <a:latin typeface="Arial" charset="0"/>
              </a:rPr>
              <a:t>• Using an unattended, logged-in workstation without permission</a:t>
            </a:r>
            <a:endParaRPr lang="en-US" smtClean="0">
              <a:latin typeface="Times New Roman" pitchFamily="18" charset="0"/>
            </a:endParaRPr>
          </a:p>
        </p:txBody>
      </p:sp>
    </p:spTree>
    <p:extLst>
      <p:ext uri="{BB962C8B-B14F-4D97-AF65-F5344CB8AC3E}">
        <p14:creationId xmlns:p14="http://schemas.microsoft.com/office/powerpoint/2010/main" val="21705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67A8E5-2E94-4147-A655-69D0F1EC0E35}" type="slidenum">
              <a:rPr lang="en-US"/>
              <a:pPr>
                <a:defRPr/>
              </a:pPr>
              <a:t>‹#›</a:t>
            </a:fld>
            <a:endParaRPr lang="en-US" dirty="0"/>
          </a:p>
        </p:txBody>
      </p:sp>
    </p:spTree>
    <p:extLst>
      <p:ext uri="{BB962C8B-B14F-4D97-AF65-F5344CB8AC3E}">
        <p14:creationId xmlns:p14="http://schemas.microsoft.com/office/powerpoint/2010/main" val="273488249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1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D70D1916-EE7E-45F5-B436-4C5701A63AA6}" type="slidenum">
              <a:rPr lang="en-US"/>
              <a:pPr>
                <a:defRPr/>
              </a:pPr>
              <a:t>‹#›</a:t>
            </a:fld>
            <a:endParaRPr lang="en-US" dirty="0"/>
          </a:p>
        </p:txBody>
      </p:sp>
    </p:spTree>
    <p:extLst>
      <p:ext uri="{BB962C8B-B14F-4D97-AF65-F5344CB8AC3E}">
        <p14:creationId xmlns:p14="http://schemas.microsoft.com/office/powerpoint/2010/main" val="148409516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741989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smtClean="0">
                <a:latin typeface="+mj-lt"/>
                <a:ea typeface="+mj-ea"/>
                <a:cs typeface="+mj-cs"/>
              </a:rPr>
              <a:t>Click to edit Master title style</a:t>
            </a:r>
            <a:endParaRPr kumimoji="0" lang="en-US" sz="4400" dirty="0">
              <a:latin typeface="+mj-lt"/>
              <a:ea typeface="+mj-ea"/>
              <a:cs typeface="+mj-cs"/>
            </a:endParaRP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7803559-8231-B44F-AE9F-09E47266B9BD}" type="slidenum">
              <a:rPr lang="en-US"/>
              <a:pPr>
                <a:defRPr/>
              </a:pPr>
              <a:t>‹#›</a:t>
            </a:fld>
            <a:endParaRPr lang="en-US" dirty="0"/>
          </a:p>
        </p:txBody>
      </p:sp>
    </p:spTree>
    <p:extLst>
      <p:ext uri="{BB962C8B-B14F-4D97-AF65-F5344CB8AC3E}">
        <p14:creationId xmlns:p14="http://schemas.microsoft.com/office/powerpoint/2010/main" val="27036607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2"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6BD1632B-01A0-AB4B-80E6-6A24D9F8FD1A}" type="slidenum">
              <a:rPr lang="en-US"/>
              <a:pPr>
                <a:defRPr/>
              </a:pPr>
              <a:t>‹#›</a:t>
            </a:fld>
            <a:endParaRPr lang="en-US"/>
          </a:p>
        </p:txBody>
      </p:sp>
    </p:spTree>
    <p:extLst>
      <p:ext uri="{BB962C8B-B14F-4D97-AF65-F5344CB8AC3E}">
        <p14:creationId xmlns:p14="http://schemas.microsoft.com/office/powerpoint/2010/main" val="3789780556"/>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280BB7D-2967-45B9-82B5-D8F5F2CBF737}" type="slidenum">
              <a:rPr lang="en-US"/>
              <a:pPr>
                <a:defRPr/>
              </a:pPr>
              <a:t>‹#›</a:t>
            </a:fld>
            <a:endParaRPr lang="en-US" dirty="0"/>
          </a:p>
        </p:txBody>
      </p:sp>
    </p:spTree>
    <p:extLst>
      <p:ext uri="{BB962C8B-B14F-4D97-AF65-F5344CB8AC3E}">
        <p14:creationId xmlns:p14="http://schemas.microsoft.com/office/powerpoint/2010/main" val="250218438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10"/>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5"/>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6"/>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smtClean="0"/>
              <a:t>Click icon to add picture</a:t>
            </a:r>
            <a:endParaRPr noProof="0" dirty="0"/>
          </a:p>
        </p:txBody>
      </p:sp>
      <p:sp>
        <p:nvSpPr>
          <p:cNvPr id="13" name="Date Placeholder 3"/>
          <p:cNvSpPr>
            <a:spLocks noGrp="1"/>
          </p:cNvSpPr>
          <p:nvPr>
            <p:ph type="dt" sz="half" idx="14"/>
          </p:nvPr>
        </p:nvSpPr>
        <p:spPr>
          <a:xfrm>
            <a:off x="6570663" y="6356350"/>
            <a:ext cx="2133600" cy="365125"/>
          </a:xfrm>
          <a:prstGeom prst="rect">
            <a:avLst/>
          </a:prstGeom>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dirty="0"/>
            </a:lvl1pPr>
          </a:lstStyle>
          <a:p>
            <a:pPr>
              <a:defRPr/>
            </a:pPr>
            <a:endParaRPr lang="en-US"/>
          </a:p>
        </p:txBody>
      </p:sp>
    </p:spTree>
    <p:extLst>
      <p:ext uri="{BB962C8B-B14F-4D97-AF65-F5344CB8AC3E}">
        <p14:creationId xmlns:p14="http://schemas.microsoft.com/office/powerpoint/2010/main" val="1823204765"/>
      </p:ext>
    </p:extLst>
  </p:cSld>
  <p:clrMapOvr>
    <a:overrideClrMapping bg1="dk1" tx1="lt1" bg2="dk2" tx2="lt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grpSp>
        <p:nvGrpSpPr>
          <p:cNvPr id="7" name="Group 9"/>
          <p:cNvGrpSpPr>
            <a:grpSpLocks/>
          </p:cNvGrpSpPr>
          <p:nvPr/>
        </p:nvGrpSpPr>
        <p:grpSpPr bwMode="auto">
          <a:xfrm>
            <a:off x="0" y="1584325"/>
            <a:ext cx="9144000" cy="44450"/>
            <a:chOff x="0" y="1613647"/>
            <a:chExt cx="9144000" cy="45291"/>
          </a:xfrm>
        </p:grpSpPr>
        <p:cxnSp>
          <p:nvCxnSpPr>
            <p:cNvPr id="8" name="Straight Connector 10"/>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1"/>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488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Date Placeholder 6"/>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1" name="Footer Placeholder 7"/>
          <p:cNvSpPr>
            <a:spLocks noGrp="1"/>
          </p:cNvSpPr>
          <p:nvPr>
            <p:ph type="ftr" sz="quarter" idx="11"/>
          </p:nvPr>
        </p:nvSpPr>
        <p:spPr/>
        <p:txBody>
          <a:bodyPr/>
          <a:lstStyle>
            <a:lvl1pPr>
              <a:defRPr/>
            </a:lvl1pPr>
          </a:lstStyle>
          <a:p>
            <a:pPr>
              <a:defRPr/>
            </a:pPr>
            <a:endParaRPr lang="en-US"/>
          </a:p>
        </p:txBody>
      </p:sp>
      <p:sp>
        <p:nvSpPr>
          <p:cNvPr id="12" name="Slide Number Placeholder 8"/>
          <p:cNvSpPr>
            <a:spLocks noGrp="1"/>
          </p:cNvSpPr>
          <p:nvPr>
            <p:ph type="sldNum" sz="quarter" idx="12"/>
          </p:nvPr>
        </p:nvSpPr>
        <p:spPr/>
        <p:txBody>
          <a:bodyPr/>
          <a:lstStyle>
            <a:lvl1pPr>
              <a:defRPr/>
            </a:lvl1pPr>
          </a:lstStyle>
          <a:p>
            <a:pPr>
              <a:defRPr/>
            </a:pPr>
            <a:fld id="{3D265E89-C6BB-431B-9DF6-BF3174411958}" type="slidenum">
              <a:rPr lang="en-US"/>
              <a:pPr>
                <a:defRPr/>
              </a:pPr>
              <a:t>‹#›</a:t>
            </a:fld>
            <a:endParaRPr lang="en-US" dirty="0"/>
          </a:p>
        </p:txBody>
      </p:sp>
    </p:spTree>
    <p:extLst>
      <p:ext uri="{BB962C8B-B14F-4D97-AF65-F5344CB8AC3E}">
        <p14:creationId xmlns:p14="http://schemas.microsoft.com/office/powerpoint/2010/main" val="5173402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41" r:id="rId6"/>
    <p:sldLayoutId id="2147483843" r:id="rId7"/>
    <p:sldLayoutId id="2147483844" r:id="rId8"/>
    <p:sldLayoutId id="2147483845" r:id="rId9"/>
    <p:sldLayoutId id="2147483846" r:id="rId10"/>
    <p:sldLayoutId id="2147483847"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package" Target="../embeddings/Microsoft_Word_Document1.docx"/></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5.wmf"/></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package" Target="../embeddings/Microsoft_Word_Document2.docx"/></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31.png"/><Relationship Id="rId4" Type="http://schemas.openxmlformats.org/officeDocument/2006/relationships/package" Target="../embeddings/Microsoft_Word_Document3.docx"/></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dirty="0" smtClean="0"/>
              <a:t>Lecture </a:t>
            </a:r>
            <a:r>
              <a:rPr lang="en-US" dirty="0" smtClean="0"/>
              <a:t>14</a:t>
            </a:r>
            <a:r>
              <a:rPr lang="en-US" dirty="0" smtClean="0"/>
              <a:t/>
            </a:r>
            <a:br>
              <a:rPr lang="en-US" dirty="0" smtClean="0"/>
            </a:br>
            <a:r>
              <a:rPr lang="en-US" dirty="0" smtClean="0"/>
              <a:t>Intrusion Detection</a:t>
            </a:r>
            <a:endParaRPr lang="en-US" dirty="0"/>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dirty="0" smtClean="0"/>
              <a:t>modified from slides of </a:t>
            </a:r>
            <a:r>
              <a:rPr lang="en-US" sz="2000" dirty="0" err="1"/>
              <a:t>Lawrie</a:t>
            </a:r>
            <a:r>
              <a:rPr lang="en-US" sz="2000" dirty="0"/>
              <a:t> Brown</a:t>
            </a:r>
            <a:endParaRPr lang="en-AU" sz="2000" dirty="0"/>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4860032" y="2348880"/>
            <a:ext cx="3063164" cy="39809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3245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Intruder Behavior</a:t>
            </a:r>
            <a:endParaRPr lang="en-US" dirty="0"/>
          </a:p>
        </p:txBody>
      </p:sp>
      <p:graphicFrame>
        <p:nvGraphicFramePr>
          <p:cNvPr id="5" name="Content Placeholder 4"/>
          <p:cNvGraphicFramePr>
            <a:graphicFrameLocks noGrp="1"/>
          </p:cNvGraphicFramePr>
          <p:nvPr>
            <p:ph idx="1"/>
            <p:extLst/>
          </p:nvPr>
        </p:nvGraphicFramePr>
        <p:xfrm>
          <a:off x="457200" y="1295400"/>
          <a:ext cx="82296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231373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p:spPr>
      </p:pic>
      <p:sp>
        <p:nvSpPr>
          <p:cNvPr id="14" name="Rectangle 13"/>
          <p:cNvSpPr/>
          <p:nvPr/>
        </p:nvSpPr>
        <p:spPr>
          <a:xfrm>
            <a:off x="5621095" y="980728"/>
            <a:ext cx="3219791" cy="1077218"/>
          </a:xfrm>
          <a:prstGeom prst="rect">
            <a:avLst/>
          </a:prstGeom>
        </p:spPr>
        <p:txBody>
          <a:bodyPr wrap="none">
            <a:spAutoFit/>
          </a:bodyPr>
          <a:lstStyle/>
          <a:p>
            <a:pPr algn="ctr"/>
            <a:r>
              <a:rPr lang="en-US" sz="3200" dirty="0" smtClean="0">
                <a:latin typeface="+mn-lt"/>
              </a:rPr>
              <a:t>Examples </a:t>
            </a:r>
            <a:r>
              <a:rPr lang="en-US" sz="3200" dirty="0">
                <a:latin typeface="+mn-lt"/>
              </a:rPr>
              <a:t>of </a:t>
            </a:r>
            <a:endParaRPr lang="en-US" sz="3200" dirty="0" smtClean="0">
              <a:latin typeface="+mn-lt"/>
            </a:endParaRPr>
          </a:p>
          <a:p>
            <a:pPr algn="ctr"/>
            <a:r>
              <a:rPr lang="en-US" sz="3200" dirty="0" smtClean="0">
                <a:latin typeface="+mn-lt"/>
              </a:rPr>
              <a:t>Intruder </a:t>
            </a:r>
            <a:r>
              <a:rPr lang="en-US" sz="3200" dirty="0">
                <a:latin typeface="+mn-lt"/>
              </a:rPr>
              <a:t>Behavior </a:t>
            </a:r>
          </a:p>
        </p:txBody>
      </p:sp>
      <p:sp>
        <p:nvSpPr>
          <p:cNvPr id="15" name="TextBox 14"/>
          <p:cNvSpPr txBox="1"/>
          <p:nvPr/>
        </p:nvSpPr>
        <p:spPr>
          <a:xfrm>
            <a:off x="5436096" y="5949280"/>
            <a:ext cx="3528392" cy="738664"/>
          </a:xfrm>
          <a:prstGeom prst="rect">
            <a:avLst/>
          </a:prstGeom>
          <a:noFill/>
        </p:spPr>
        <p:txBody>
          <a:bodyPr wrap="square" rtlCol="0">
            <a:spAutoFit/>
          </a:bodyPr>
          <a:lstStyle/>
          <a:p>
            <a:endParaRPr lang="en-US" dirty="0" smtClean="0"/>
          </a:p>
          <a:p>
            <a:r>
              <a:rPr lang="en-US" sz="1200" dirty="0" smtClean="0"/>
              <a:t>(Table can be found on pages 271-272 in textbook.)</a:t>
            </a:r>
            <a:endParaRPr lang="en-US" sz="1200" dirty="0"/>
          </a:p>
        </p:txBody>
      </p:sp>
    </p:spTree>
    <p:extLst>
      <p:ext uri="{BB962C8B-B14F-4D97-AF65-F5344CB8AC3E}">
        <p14:creationId xmlns:p14="http://schemas.microsoft.com/office/powerpoint/2010/main" val="1522187865"/>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smtClean="0"/>
              <a:t>Hacker Patterns of Behavior</a:t>
            </a:r>
            <a:endParaRPr lang="en-US" dirty="0"/>
          </a:p>
        </p:txBody>
      </p:sp>
      <p:sp>
        <p:nvSpPr>
          <p:cNvPr id="6" name="Freeform 5"/>
          <p:cNvSpPr/>
          <p:nvPr/>
        </p:nvSpPr>
        <p:spPr>
          <a:xfrm>
            <a:off x="533400" y="1271252"/>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1</a:t>
            </a:r>
            <a:endParaRPr lang="en-US" sz="1400" b="1" i="0" kern="1200" dirty="0">
              <a:solidFill>
                <a:schemeClr val="bg1"/>
              </a:solidFill>
            </a:endParaRPr>
          </a:p>
        </p:txBody>
      </p:sp>
      <p:sp>
        <p:nvSpPr>
          <p:cNvPr id="7" name="Freeform 6"/>
          <p:cNvSpPr/>
          <p:nvPr/>
        </p:nvSpPr>
        <p:spPr>
          <a:xfrm>
            <a:off x="1066192" y="1271253"/>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select the target using IP lookup tools such as NSLookup, Dig, and others</a:t>
            </a:r>
            <a:endParaRPr lang="en-US" sz="1600" kern="1200" dirty="0"/>
          </a:p>
        </p:txBody>
      </p:sp>
      <p:sp>
        <p:nvSpPr>
          <p:cNvPr id="8" name="Freeform 7"/>
          <p:cNvSpPr/>
          <p:nvPr/>
        </p:nvSpPr>
        <p:spPr>
          <a:xfrm>
            <a:off x="533400" y="1947899"/>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2</a:t>
            </a:r>
            <a:endParaRPr lang="en-US" sz="1400" b="1" i="0" kern="1200" dirty="0">
              <a:solidFill>
                <a:schemeClr val="bg1"/>
              </a:solidFill>
            </a:endParaRPr>
          </a:p>
        </p:txBody>
      </p:sp>
      <p:sp>
        <p:nvSpPr>
          <p:cNvPr id="9" name="Freeform 8"/>
          <p:cNvSpPr/>
          <p:nvPr/>
        </p:nvSpPr>
        <p:spPr>
          <a:xfrm>
            <a:off x="1066192" y="1947900"/>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map network for accessible services using tools such as NMAP</a:t>
            </a:r>
            <a:endParaRPr lang="en-US" sz="1600" kern="1200" dirty="0"/>
          </a:p>
        </p:txBody>
      </p:sp>
      <p:sp>
        <p:nvSpPr>
          <p:cNvPr id="10" name="Freeform 9"/>
          <p:cNvSpPr/>
          <p:nvPr/>
        </p:nvSpPr>
        <p:spPr>
          <a:xfrm>
            <a:off x="533400" y="2624546"/>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3</a:t>
            </a:r>
            <a:endParaRPr lang="en-US" sz="1400" b="1" i="0" kern="1200" dirty="0">
              <a:solidFill>
                <a:schemeClr val="bg1"/>
              </a:solidFill>
            </a:endParaRPr>
          </a:p>
        </p:txBody>
      </p:sp>
      <p:sp>
        <p:nvSpPr>
          <p:cNvPr id="11" name="Freeform 10"/>
          <p:cNvSpPr/>
          <p:nvPr/>
        </p:nvSpPr>
        <p:spPr>
          <a:xfrm>
            <a:off x="1066192" y="2624547"/>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identify potentially vulnerable services (in this case, pcAnywhere)</a:t>
            </a:r>
            <a:endParaRPr lang="en-US" sz="1600" kern="1200" dirty="0"/>
          </a:p>
        </p:txBody>
      </p:sp>
      <p:sp>
        <p:nvSpPr>
          <p:cNvPr id="12" name="Freeform 11"/>
          <p:cNvSpPr/>
          <p:nvPr/>
        </p:nvSpPr>
        <p:spPr>
          <a:xfrm>
            <a:off x="533400" y="3301193"/>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4</a:t>
            </a:r>
            <a:endParaRPr lang="en-US" sz="1400" b="1" i="0" kern="1200" dirty="0">
              <a:solidFill>
                <a:schemeClr val="bg1"/>
              </a:solidFill>
            </a:endParaRPr>
          </a:p>
        </p:txBody>
      </p:sp>
      <p:sp>
        <p:nvSpPr>
          <p:cNvPr id="13" name="Freeform 12"/>
          <p:cNvSpPr/>
          <p:nvPr/>
        </p:nvSpPr>
        <p:spPr>
          <a:xfrm>
            <a:off x="1066192" y="3301195"/>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brute force (guess) pcAnywhere password</a:t>
            </a:r>
            <a:endParaRPr lang="en-US" sz="1600" kern="1200" dirty="0"/>
          </a:p>
        </p:txBody>
      </p:sp>
      <p:sp>
        <p:nvSpPr>
          <p:cNvPr id="14" name="Freeform 13"/>
          <p:cNvSpPr/>
          <p:nvPr/>
        </p:nvSpPr>
        <p:spPr>
          <a:xfrm>
            <a:off x="533400" y="3977841"/>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5</a:t>
            </a:r>
            <a:endParaRPr lang="en-US" sz="1400" b="1" i="0" kern="1200" dirty="0">
              <a:solidFill>
                <a:schemeClr val="bg1"/>
              </a:solidFill>
            </a:endParaRPr>
          </a:p>
        </p:txBody>
      </p:sp>
      <p:sp>
        <p:nvSpPr>
          <p:cNvPr id="15" name="Freeform 14"/>
          <p:cNvSpPr/>
          <p:nvPr/>
        </p:nvSpPr>
        <p:spPr>
          <a:xfrm>
            <a:off x="1066192" y="3977842"/>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install remote administration tool called DameWare</a:t>
            </a:r>
            <a:endParaRPr lang="en-US" sz="1600" kern="1200" dirty="0"/>
          </a:p>
        </p:txBody>
      </p:sp>
      <p:sp>
        <p:nvSpPr>
          <p:cNvPr id="16" name="Freeform 15"/>
          <p:cNvSpPr/>
          <p:nvPr/>
        </p:nvSpPr>
        <p:spPr>
          <a:xfrm>
            <a:off x="533400" y="4654488"/>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6</a:t>
            </a:r>
            <a:endParaRPr lang="en-US" sz="1400" b="1" i="0" kern="1200" dirty="0">
              <a:solidFill>
                <a:schemeClr val="bg1"/>
              </a:solidFill>
            </a:endParaRPr>
          </a:p>
        </p:txBody>
      </p:sp>
      <p:sp>
        <p:nvSpPr>
          <p:cNvPr id="17" name="Freeform 16"/>
          <p:cNvSpPr/>
          <p:nvPr/>
        </p:nvSpPr>
        <p:spPr>
          <a:xfrm>
            <a:off x="1066192" y="4654489"/>
            <a:ext cx="7696807" cy="494735"/>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0"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wait for administrator to log on and capture his password</a:t>
            </a:r>
            <a:endParaRPr lang="en-US" sz="1600" kern="1200" dirty="0"/>
          </a:p>
        </p:txBody>
      </p:sp>
      <p:sp>
        <p:nvSpPr>
          <p:cNvPr id="18" name="Freeform 17"/>
          <p:cNvSpPr/>
          <p:nvPr/>
        </p:nvSpPr>
        <p:spPr>
          <a:xfrm>
            <a:off x="533400" y="5331135"/>
            <a:ext cx="532793" cy="761132"/>
          </a:xfrm>
          <a:custGeom>
            <a:avLst/>
            <a:gdLst>
              <a:gd name="connsiteX0" fmla="*/ 0 w 761131"/>
              <a:gd name="connsiteY0" fmla="*/ 0 h 532792"/>
              <a:gd name="connsiteX1" fmla="*/ 494735 w 761131"/>
              <a:gd name="connsiteY1" fmla="*/ 0 h 532792"/>
              <a:gd name="connsiteX2" fmla="*/ 761131 w 761131"/>
              <a:gd name="connsiteY2" fmla="*/ 266396 h 532792"/>
              <a:gd name="connsiteX3" fmla="*/ 494735 w 761131"/>
              <a:gd name="connsiteY3" fmla="*/ 532792 h 532792"/>
              <a:gd name="connsiteX4" fmla="*/ 0 w 761131"/>
              <a:gd name="connsiteY4" fmla="*/ 532792 h 532792"/>
              <a:gd name="connsiteX5" fmla="*/ 266396 w 761131"/>
              <a:gd name="connsiteY5" fmla="*/ 266396 h 532792"/>
              <a:gd name="connsiteX6" fmla="*/ 0 w 761131"/>
              <a:gd name="connsiteY6" fmla="*/ 0 h 53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31" h="532792">
                <a:moveTo>
                  <a:pt x="761130" y="0"/>
                </a:moveTo>
                <a:lnTo>
                  <a:pt x="761130" y="346315"/>
                </a:lnTo>
                <a:lnTo>
                  <a:pt x="380566" y="532792"/>
                </a:lnTo>
                <a:lnTo>
                  <a:pt x="1" y="346315"/>
                </a:lnTo>
                <a:lnTo>
                  <a:pt x="1" y="0"/>
                </a:lnTo>
                <a:lnTo>
                  <a:pt x="380566" y="186477"/>
                </a:lnTo>
                <a:lnTo>
                  <a:pt x="761130" y="0"/>
                </a:lnTo>
                <a:close/>
              </a:path>
            </a:pathLst>
          </a:custGeom>
          <a:solidFill>
            <a:schemeClr val="accent2"/>
          </a:solidFill>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8891" tIns="275286" rIns="8890" bIns="275287"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rPr>
              <a:t>7</a:t>
            </a:r>
            <a:endParaRPr lang="en-US" sz="1400" b="1" i="0" kern="1200" dirty="0">
              <a:solidFill>
                <a:schemeClr val="bg1"/>
              </a:solidFill>
            </a:endParaRPr>
          </a:p>
        </p:txBody>
      </p:sp>
      <p:sp>
        <p:nvSpPr>
          <p:cNvPr id="19" name="Freeform 18"/>
          <p:cNvSpPr/>
          <p:nvPr/>
        </p:nvSpPr>
        <p:spPr>
          <a:xfrm>
            <a:off x="1066192" y="5331135"/>
            <a:ext cx="7696807" cy="494736"/>
          </a:xfrm>
          <a:custGeom>
            <a:avLst/>
            <a:gdLst>
              <a:gd name="connsiteX0" fmla="*/ 82457 w 494735"/>
              <a:gd name="connsiteY0" fmla="*/ 0 h 7696807"/>
              <a:gd name="connsiteX1" fmla="*/ 412278 w 494735"/>
              <a:gd name="connsiteY1" fmla="*/ 0 h 7696807"/>
              <a:gd name="connsiteX2" fmla="*/ 494735 w 494735"/>
              <a:gd name="connsiteY2" fmla="*/ 82457 h 7696807"/>
              <a:gd name="connsiteX3" fmla="*/ 494735 w 494735"/>
              <a:gd name="connsiteY3" fmla="*/ 7696807 h 7696807"/>
              <a:gd name="connsiteX4" fmla="*/ 494735 w 494735"/>
              <a:gd name="connsiteY4" fmla="*/ 7696807 h 7696807"/>
              <a:gd name="connsiteX5" fmla="*/ 0 w 494735"/>
              <a:gd name="connsiteY5" fmla="*/ 7696807 h 7696807"/>
              <a:gd name="connsiteX6" fmla="*/ 0 w 494735"/>
              <a:gd name="connsiteY6" fmla="*/ 7696807 h 7696807"/>
              <a:gd name="connsiteX7" fmla="*/ 0 w 494735"/>
              <a:gd name="connsiteY7" fmla="*/ 82457 h 7696807"/>
              <a:gd name="connsiteX8" fmla="*/ 82457 w 494735"/>
              <a:gd name="connsiteY8" fmla="*/ 0 h 76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35" h="7696807">
                <a:moveTo>
                  <a:pt x="494735" y="1282825"/>
                </a:moveTo>
                <a:lnTo>
                  <a:pt x="494735" y="6413982"/>
                </a:lnTo>
                <a:cubicBezTo>
                  <a:pt x="494735" y="7122467"/>
                  <a:pt x="492362" y="7696799"/>
                  <a:pt x="489435" y="7696799"/>
                </a:cubicBezTo>
                <a:lnTo>
                  <a:pt x="0" y="7696799"/>
                </a:lnTo>
                <a:lnTo>
                  <a:pt x="0" y="7696799"/>
                </a:lnTo>
                <a:lnTo>
                  <a:pt x="0" y="8"/>
                </a:lnTo>
                <a:lnTo>
                  <a:pt x="0" y="8"/>
                </a:lnTo>
                <a:lnTo>
                  <a:pt x="489435" y="8"/>
                </a:lnTo>
                <a:cubicBezTo>
                  <a:pt x="492362" y="8"/>
                  <a:pt x="494735" y="574340"/>
                  <a:pt x="494735" y="1282825"/>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34311" rIns="34310" bIns="34312" numCol="1" spcCol="1270" anchor="ctr" anchorCtr="0">
            <a:noAutofit/>
          </a:bodyPr>
          <a:lstStyle/>
          <a:p>
            <a:pPr marL="0" lvl="1" algn="l" defTabSz="711200">
              <a:lnSpc>
                <a:spcPct val="90000"/>
              </a:lnSpc>
              <a:spcBef>
                <a:spcPct val="0"/>
              </a:spcBef>
              <a:spcAft>
                <a:spcPct val="15000"/>
              </a:spcAft>
            </a:pPr>
            <a:r>
              <a:rPr lang="en-US" sz="1600" b="1" kern="1200" dirty="0" smtClean="0">
                <a:effectLst>
                  <a:outerShdw blurRad="50800" dist="50800" dir="2700000" algn="tl" rotWithShape="0">
                    <a:schemeClr val="bg1">
                      <a:alpha val="30000"/>
                    </a:schemeClr>
                  </a:outerShdw>
                </a:effectLst>
                <a:latin typeface="Helvetica" pitchFamily="-110" charset="0"/>
              </a:rPr>
              <a:t>use that password to access remainder of network</a:t>
            </a:r>
            <a:endParaRPr lang="en-US" sz="1600" kern="1200" dirty="0"/>
          </a:p>
        </p:txBody>
      </p:sp>
    </p:spTree>
    <p:extLst>
      <p:ext uri="{BB962C8B-B14F-4D97-AF65-F5344CB8AC3E}">
        <p14:creationId xmlns:p14="http://schemas.microsoft.com/office/powerpoint/2010/main" val="3072613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500" fill="hold"/>
                                        <p:tgtEl>
                                          <p:spTgt spid="19"/>
                                        </p:tgtEl>
                                        <p:attrNameLst>
                                          <p:attrName>ppt_w</p:attrName>
                                        </p:attrNameLst>
                                      </p:cBhvr>
                                      <p:tavLst>
                                        <p:tav tm="0">
                                          <p:val>
                                            <p:fltVal val="0"/>
                                          </p:val>
                                        </p:tav>
                                        <p:tav tm="100000">
                                          <p:val>
                                            <p:strVal val="#ppt_w"/>
                                          </p:val>
                                        </p:tav>
                                      </p:tavLst>
                                    </p:anim>
                                    <p:anim calcmode="lin" valueType="num">
                                      <p:cBhvr>
                                        <p:cTn id="85" dur="500" fill="hold"/>
                                        <p:tgtEl>
                                          <p:spTgt spid="19"/>
                                        </p:tgtEl>
                                        <p:attrNameLst>
                                          <p:attrName>ppt_h</p:attrName>
                                        </p:attrNameLst>
                                      </p:cBhvr>
                                      <p:tavLst>
                                        <p:tav tm="0">
                                          <p:val>
                                            <p:fltVal val="0"/>
                                          </p:val>
                                        </p:tav>
                                        <p:tav tm="100000">
                                          <p:val>
                                            <p:strVal val="#ppt_h"/>
                                          </p:val>
                                        </p:tav>
                                      </p:tavLst>
                                    </p:anim>
                                    <p:animEffect transition="in" filter="fade">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sz="3200" dirty="0" smtClean="0"/>
              <a:t>Criminal Enterprise Patterns of Behavior</a:t>
            </a:r>
            <a:endParaRPr lang="en-US" sz="3200" dirty="0"/>
          </a:p>
        </p:txBody>
      </p:sp>
      <p:sp>
        <p:nvSpPr>
          <p:cNvPr id="6" name="Freeform 5"/>
          <p:cNvSpPr/>
          <p:nvPr/>
        </p:nvSpPr>
        <p:spPr>
          <a:xfrm>
            <a:off x="457200" y="1295400"/>
            <a:ext cx="6336792" cy="869537"/>
          </a:xfrm>
          <a:custGeom>
            <a:avLst/>
            <a:gdLst>
              <a:gd name="connsiteX0" fmla="*/ 0 w 6336792"/>
              <a:gd name="connsiteY0" fmla="*/ 86954 h 869537"/>
              <a:gd name="connsiteX1" fmla="*/ 86954 w 6336792"/>
              <a:gd name="connsiteY1" fmla="*/ 0 h 869537"/>
              <a:gd name="connsiteX2" fmla="*/ 6249838 w 6336792"/>
              <a:gd name="connsiteY2" fmla="*/ 0 h 869537"/>
              <a:gd name="connsiteX3" fmla="*/ 6336792 w 6336792"/>
              <a:gd name="connsiteY3" fmla="*/ 86954 h 869537"/>
              <a:gd name="connsiteX4" fmla="*/ 6336792 w 6336792"/>
              <a:gd name="connsiteY4" fmla="*/ 782583 h 869537"/>
              <a:gd name="connsiteX5" fmla="*/ 6249838 w 6336792"/>
              <a:gd name="connsiteY5" fmla="*/ 869537 h 869537"/>
              <a:gd name="connsiteX6" fmla="*/ 86954 w 6336792"/>
              <a:gd name="connsiteY6" fmla="*/ 869537 h 869537"/>
              <a:gd name="connsiteX7" fmla="*/ 0 w 6336792"/>
              <a:gd name="connsiteY7" fmla="*/ 782583 h 869537"/>
              <a:gd name="connsiteX8" fmla="*/ 0 w 6336792"/>
              <a:gd name="connsiteY8" fmla="*/ 86954 h 8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792" h="869537">
                <a:moveTo>
                  <a:pt x="0" y="86954"/>
                </a:moveTo>
                <a:cubicBezTo>
                  <a:pt x="0" y="38931"/>
                  <a:pt x="38931" y="0"/>
                  <a:pt x="86954" y="0"/>
                </a:cubicBezTo>
                <a:lnTo>
                  <a:pt x="6249838" y="0"/>
                </a:lnTo>
                <a:cubicBezTo>
                  <a:pt x="6297861" y="0"/>
                  <a:pt x="6336792" y="38931"/>
                  <a:pt x="6336792" y="86954"/>
                </a:cubicBezTo>
                <a:lnTo>
                  <a:pt x="6336792" y="782583"/>
                </a:lnTo>
                <a:cubicBezTo>
                  <a:pt x="6336792" y="830606"/>
                  <a:pt x="6297861" y="869537"/>
                  <a:pt x="6249838" y="869537"/>
                </a:cubicBezTo>
                <a:lnTo>
                  <a:pt x="86954" y="869537"/>
                </a:lnTo>
                <a:cubicBezTo>
                  <a:pt x="38931" y="869537"/>
                  <a:pt x="0" y="830606"/>
                  <a:pt x="0" y="782583"/>
                </a:cubicBezTo>
                <a:lnTo>
                  <a:pt x="0" y="86954"/>
                </a:lnTo>
                <a:close/>
              </a:path>
            </a:pathLst>
          </a:custGeom>
          <a:solidFill>
            <a:schemeClr val="accent4">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098" tIns="113098" rIns="1102197" bIns="113098" numCol="1" spcCol="1270" anchor="ctr" anchorCtr="0">
            <a:noAutofit/>
          </a:bodyPr>
          <a:lstStyle/>
          <a:p>
            <a:pPr lvl="0" algn="l" defTabSz="1022350" rtl="0">
              <a:lnSpc>
                <a:spcPct val="90000"/>
              </a:lnSpc>
              <a:spcBef>
                <a:spcPct val="0"/>
              </a:spcBef>
              <a:spcAft>
                <a:spcPct val="35000"/>
              </a:spcAft>
            </a:pPr>
            <a:r>
              <a:rPr lang="en-US" sz="2300" b="1" kern="1200" dirty="0" smtClean="0">
                <a:solidFill>
                  <a:schemeClr val="tx2">
                    <a:lumMod val="75000"/>
                  </a:schemeClr>
                </a:solidFill>
              </a:rPr>
              <a:t>act quickly and precisely to make their activities harder to detect</a:t>
            </a:r>
            <a:endParaRPr lang="en-US" sz="2300" kern="1200" dirty="0">
              <a:solidFill>
                <a:schemeClr val="tx2">
                  <a:lumMod val="75000"/>
                </a:schemeClr>
              </a:solidFill>
            </a:endParaRPr>
          </a:p>
        </p:txBody>
      </p:sp>
      <p:sp>
        <p:nvSpPr>
          <p:cNvPr id="7" name="Freeform 6"/>
          <p:cNvSpPr/>
          <p:nvPr/>
        </p:nvSpPr>
        <p:spPr>
          <a:xfrm>
            <a:off x="930402" y="2285706"/>
            <a:ext cx="6336792" cy="869537"/>
          </a:xfrm>
          <a:custGeom>
            <a:avLst/>
            <a:gdLst>
              <a:gd name="connsiteX0" fmla="*/ 0 w 6336792"/>
              <a:gd name="connsiteY0" fmla="*/ 86954 h 869537"/>
              <a:gd name="connsiteX1" fmla="*/ 86954 w 6336792"/>
              <a:gd name="connsiteY1" fmla="*/ 0 h 869537"/>
              <a:gd name="connsiteX2" fmla="*/ 6249838 w 6336792"/>
              <a:gd name="connsiteY2" fmla="*/ 0 h 869537"/>
              <a:gd name="connsiteX3" fmla="*/ 6336792 w 6336792"/>
              <a:gd name="connsiteY3" fmla="*/ 86954 h 869537"/>
              <a:gd name="connsiteX4" fmla="*/ 6336792 w 6336792"/>
              <a:gd name="connsiteY4" fmla="*/ 782583 h 869537"/>
              <a:gd name="connsiteX5" fmla="*/ 6249838 w 6336792"/>
              <a:gd name="connsiteY5" fmla="*/ 869537 h 869537"/>
              <a:gd name="connsiteX6" fmla="*/ 86954 w 6336792"/>
              <a:gd name="connsiteY6" fmla="*/ 869537 h 869537"/>
              <a:gd name="connsiteX7" fmla="*/ 0 w 6336792"/>
              <a:gd name="connsiteY7" fmla="*/ 782583 h 869537"/>
              <a:gd name="connsiteX8" fmla="*/ 0 w 6336792"/>
              <a:gd name="connsiteY8" fmla="*/ 86954 h 8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792" h="869537">
                <a:moveTo>
                  <a:pt x="0" y="86954"/>
                </a:moveTo>
                <a:cubicBezTo>
                  <a:pt x="0" y="38931"/>
                  <a:pt x="38931" y="0"/>
                  <a:pt x="86954" y="0"/>
                </a:cubicBezTo>
                <a:lnTo>
                  <a:pt x="6249838" y="0"/>
                </a:lnTo>
                <a:cubicBezTo>
                  <a:pt x="6297861" y="0"/>
                  <a:pt x="6336792" y="38931"/>
                  <a:pt x="6336792" y="86954"/>
                </a:cubicBezTo>
                <a:lnTo>
                  <a:pt x="6336792" y="782583"/>
                </a:lnTo>
                <a:cubicBezTo>
                  <a:pt x="6336792" y="830606"/>
                  <a:pt x="6297861" y="869537"/>
                  <a:pt x="6249838" y="869537"/>
                </a:cubicBezTo>
                <a:lnTo>
                  <a:pt x="86954" y="869537"/>
                </a:lnTo>
                <a:cubicBezTo>
                  <a:pt x="38931" y="869537"/>
                  <a:pt x="0" y="830606"/>
                  <a:pt x="0" y="782583"/>
                </a:cubicBezTo>
                <a:lnTo>
                  <a:pt x="0" y="86954"/>
                </a:lnTo>
                <a:close/>
              </a:path>
            </a:pathLst>
          </a:custGeom>
          <a:solidFill>
            <a:schemeClr val="accent4">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098" tIns="113098" rIns="1151500" bIns="113098" numCol="1" spcCol="1270" anchor="ctr" anchorCtr="0">
            <a:noAutofit/>
          </a:bodyPr>
          <a:lstStyle/>
          <a:p>
            <a:pPr lvl="0" algn="l" defTabSz="1022350" rtl="0">
              <a:lnSpc>
                <a:spcPct val="90000"/>
              </a:lnSpc>
              <a:spcBef>
                <a:spcPct val="0"/>
              </a:spcBef>
              <a:spcAft>
                <a:spcPct val="35000"/>
              </a:spcAft>
            </a:pPr>
            <a:r>
              <a:rPr lang="en-US" sz="2300" b="1" kern="1200" dirty="0" smtClean="0">
                <a:solidFill>
                  <a:schemeClr val="tx2">
                    <a:lumMod val="75000"/>
                  </a:schemeClr>
                </a:solidFill>
              </a:rPr>
              <a:t>exploit perimeter via vulnerable ports</a:t>
            </a:r>
            <a:endParaRPr lang="en-US" sz="2300" b="1" kern="1200" dirty="0">
              <a:solidFill>
                <a:schemeClr val="tx2">
                  <a:lumMod val="75000"/>
                </a:schemeClr>
              </a:solidFill>
            </a:endParaRPr>
          </a:p>
        </p:txBody>
      </p:sp>
      <p:sp>
        <p:nvSpPr>
          <p:cNvPr id="8" name="Freeform 7"/>
          <p:cNvSpPr/>
          <p:nvPr/>
        </p:nvSpPr>
        <p:spPr>
          <a:xfrm>
            <a:off x="1403604" y="3276012"/>
            <a:ext cx="6336792" cy="869537"/>
          </a:xfrm>
          <a:custGeom>
            <a:avLst/>
            <a:gdLst>
              <a:gd name="connsiteX0" fmla="*/ 0 w 6336792"/>
              <a:gd name="connsiteY0" fmla="*/ 86954 h 869537"/>
              <a:gd name="connsiteX1" fmla="*/ 86954 w 6336792"/>
              <a:gd name="connsiteY1" fmla="*/ 0 h 869537"/>
              <a:gd name="connsiteX2" fmla="*/ 6249838 w 6336792"/>
              <a:gd name="connsiteY2" fmla="*/ 0 h 869537"/>
              <a:gd name="connsiteX3" fmla="*/ 6336792 w 6336792"/>
              <a:gd name="connsiteY3" fmla="*/ 86954 h 869537"/>
              <a:gd name="connsiteX4" fmla="*/ 6336792 w 6336792"/>
              <a:gd name="connsiteY4" fmla="*/ 782583 h 869537"/>
              <a:gd name="connsiteX5" fmla="*/ 6249838 w 6336792"/>
              <a:gd name="connsiteY5" fmla="*/ 869537 h 869537"/>
              <a:gd name="connsiteX6" fmla="*/ 86954 w 6336792"/>
              <a:gd name="connsiteY6" fmla="*/ 869537 h 869537"/>
              <a:gd name="connsiteX7" fmla="*/ 0 w 6336792"/>
              <a:gd name="connsiteY7" fmla="*/ 782583 h 869537"/>
              <a:gd name="connsiteX8" fmla="*/ 0 w 6336792"/>
              <a:gd name="connsiteY8" fmla="*/ 86954 h 8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792" h="869537">
                <a:moveTo>
                  <a:pt x="0" y="86954"/>
                </a:moveTo>
                <a:cubicBezTo>
                  <a:pt x="0" y="38931"/>
                  <a:pt x="38931" y="0"/>
                  <a:pt x="86954" y="0"/>
                </a:cubicBezTo>
                <a:lnTo>
                  <a:pt x="6249838" y="0"/>
                </a:lnTo>
                <a:cubicBezTo>
                  <a:pt x="6297861" y="0"/>
                  <a:pt x="6336792" y="38931"/>
                  <a:pt x="6336792" y="86954"/>
                </a:cubicBezTo>
                <a:lnTo>
                  <a:pt x="6336792" y="782583"/>
                </a:lnTo>
                <a:cubicBezTo>
                  <a:pt x="6336792" y="830606"/>
                  <a:pt x="6297861" y="869537"/>
                  <a:pt x="6249838" y="869537"/>
                </a:cubicBezTo>
                <a:lnTo>
                  <a:pt x="86954" y="869537"/>
                </a:lnTo>
                <a:cubicBezTo>
                  <a:pt x="38931" y="869537"/>
                  <a:pt x="0" y="830606"/>
                  <a:pt x="0" y="782583"/>
                </a:cubicBezTo>
                <a:lnTo>
                  <a:pt x="0" y="86954"/>
                </a:lnTo>
                <a:close/>
              </a:path>
            </a:pathLst>
          </a:custGeom>
          <a:solidFill>
            <a:schemeClr val="accent4">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098" tIns="113098" rIns="1151500" bIns="113098" numCol="1" spcCol="1270" anchor="ctr" anchorCtr="0">
            <a:noAutofit/>
          </a:bodyPr>
          <a:lstStyle/>
          <a:p>
            <a:pPr lvl="0" algn="l" defTabSz="1022350" rtl="0">
              <a:lnSpc>
                <a:spcPct val="90000"/>
              </a:lnSpc>
              <a:spcBef>
                <a:spcPct val="0"/>
              </a:spcBef>
              <a:spcAft>
                <a:spcPct val="35000"/>
              </a:spcAft>
            </a:pPr>
            <a:r>
              <a:rPr lang="en-US" sz="2300" b="1" kern="1200" dirty="0" smtClean="0">
                <a:solidFill>
                  <a:schemeClr val="tx2">
                    <a:lumMod val="75000"/>
                  </a:schemeClr>
                </a:solidFill>
              </a:rPr>
              <a:t>use Trojan horses (hidden software) to leave back doors for re-entry</a:t>
            </a:r>
            <a:endParaRPr lang="en-US" sz="2300" b="1" kern="1200" dirty="0">
              <a:solidFill>
                <a:schemeClr val="tx2">
                  <a:lumMod val="75000"/>
                </a:schemeClr>
              </a:solidFill>
            </a:endParaRPr>
          </a:p>
        </p:txBody>
      </p:sp>
      <p:sp>
        <p:nvSpPr>
          <p:cNvPr id="9" name="Freeform 8"/>
          <p:cNvSpPr/>
          <p:nvPr/>
        </p:nvSpPr>
        <p:spPr>
          <a:xfrm>
            <a:off x="1876805" y="4266319"/>
            <a:ext cx="6336792" cy="869537"/>
          </a:xfrm>
          <a:custGeom>
            <a:avLst/>
            <a:gdLst>
              <a:gd name="connsiteX0" fmla="*/ 0 w 6336792"/>
              <a:gd name="connsiteY0" fmla="*/ 86954 h 869537"/>
              <a:gd name="connsiteX1" fmla="*/ 86954 w 6336792"/>
              <a:gd name="connsiteY1" fmla="*/ 0 h 869537"/>
              <a:gd name="connsiteX2" fmla="*/ 6249838 w 6336792"/>
              <a:gd name="connsiteY2" fmla="*/ 0 h 869537"/>
              <a:gd name="connsiteX3" fmla="*/ 6336792 w 6336792"/>
              <a:gd name="connsiteY3" fmla="*/ 86954 h 869537"/>
              <a:gd name="connsiteX4" fmla="*/ 6336792 w 6336792"/>
              <a:gd name="connsiteY4" fmla="*/ 782583 h 869537"/>
              <a:gd name="connsiteX5" fmla="*/ 6249838 w 6336792"/>
              <a:gd name="connsiteY5" fmla="*/ 869537 h 869537"/>
              <a:gd name="connsiteX6" fmla="*/ 86954 w 6336792"/>
              <a:gd name="connsiteY6" fmla="*/ 869537 h 869537"/>
              <a:gd name="connsiteX7" fmla="*/ 0 w 6336792"/>
              <a:gd name="connsiteY7" fmla="*/ 782583 h 869537"/>
              <a:gd name="connsiteX8" fmla="*/ 0 w 6336792"/>
              <a:gd name="connsiteY8" fmla="*/ 86954 h 8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792" h="869537">
                <a:moveTo>
                  <a:pt x="0" y="86954"/>
                </a:moveTo>
                <a:cubicBezTo>
                  <a:pt x="0" y="38931"/>
                  <a:pt x="38931" y="0"/>
                  <a:pt x="86954" y="0"/>
                </a:cubicBezTo>
                <a:lnTo>
                  <a:pt x="6249838" y="0"/>
                </a:lnTo>
                <a:cubicBezTo>
                  <a:pt x="6297861" y="0"/>
                  <a:pt x="6336792" y="38931"/>
                  <a:pt x="6336792" y="86954"/>
                </a:cubicBezTo>
                <a:lnTo>
                  <a:pt x="6336792" y="782583"/>
                </a:lnTo>
                <a:cubicBezTo>
                  <a:pt x="6336792" y="830606"/>
                  <a:pt x="6297861" y="869537"/>
                  <a:pt x="6249838" y="869537"/>
                </a:cubicBezTo>
                <a:lnTo>
                  <a:pt x="86954" y="869537"/>
                </a:lnTo>
                <a:cubicBezTo>
                  <a:pt x="38931" y="869537"/>
                  <a:pt x="0" y="830606"/>
                  <a:pt x="0" y="782583"/>
                </a:cubicBezTo>
                <a:lnTo>
                  <a:pt x="0" y="86954"/>
                </a:lnTo>
                <a:close/>
              </a:path>
            </a:pathLst>
          </a:custGeom>
          <a:solidFill>
            <a:schemeClr val="accent4">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098" tIns="113098" rIns="1151500" bIns="113098" numCol="1" spcCol="1270" anchor="ctr" anchorCtr="0">
            <a:noAutofit/>
          </a:bodyPr>
          <a:lstStyle/>
          <a:p>
            <a:pPr lvl="0" algn="l" defTabSz="1022350" rtl="0">
              <a:lnSpc>
                <a:spcPct val="90000"/>
              </a:lnSpc>
              <a:spcBef>
                <a:spcPct val="0"/>
              </a:spcBef>
              <a:spcAft>
                <a:spcPct val="35000"/>
              </a:spcAft>
            </a:pPr>
            <a:r>
              <a:rPr lang="en-US" sz="2300" b="1" kern="1200" dirty="0" smtClean="0">
                <a:solidFill>
                  <a:schemeClr val="tx2">
                    <a:lumMod val="75000"/>
                  </a:schemeClr>
                </a:solidFill>
              </a:rPr>
              <a:t>use sniffers to capture passwords</a:t>
            </a:r>
            <a:endParaRPr lang="en-US" sz="2300" b="1" kern="1200" dirty="0">
              <a:solidFill>
                <a:schemeClr val="tx2">
                  <a:lumMod val="75000"/>
                </a:schemeClr>
              </a:solidFill>
            </a:endParaRPr>
          </a:p>
        </p:txBody>
      </p:sp>
      <p:sp>
        <p:nvSpPr>
          <p:cNvPr id="10" name="Freeform 9"/>
          <p:cNvSpPr/>
          <p:nvPr/>
        </p:nvSpPr>
        <p:spPr>
          <a:xfrm>
            <a:off x="2350008" y="5256625"/>
            <a:ext cx="6336792" cy="869537"/>
          </a:xfrm>
          <a:custGeom>
            <a:avLst/>
            <a:gdLst>
              <a:gd name="connsiteX0" fmla="*/ 0 w 6336792"/>
              <a:gd name="connsiteY0" fmla="*/ 86954 h 869537"/>
              <a:gd name="connsiteX1" fmla="*/ 86954 w 6336792"/>
              <a:gd name="connsiteY1" fmla="*/ 0 h 869537"/>
              <a:gd name="connsiteX2" fmla="*/ 6249838 w 6336792"/>
              <a:gd name="connsiteY2" fmla="*/ 0 h 869537"/>
              <a:gd name="connsiteX3" fmla="*/ 6336792 w 6336792"/>
              <a:gd name="connsiteY3" fmla="*/ 86954 h 869537"/>
              <a:gd name="connsiteX4" fmla="*/ 6336792 w 6336792"/>
              <a:gd name="connsiteY4" fmla="*/ 782583 h 869537"/>
              <a:gd name="connsiteX5" fmla="*/ 6249838 w 6336792"/>
              <a:gd name="connsiteY5" fmla="*/ 869537 h 869537"/>
              <a:gd name="connsiteX6" fmla="*/ 86954 w 6336792"/>
              <a:gd name="connsiteY6" fmla="*/ 869537 h 869537"/>
              <a:gd name="connsiteX7" fmla="*/ 0 w 6336792"/>
              <a:gd name="connsiteY7" fmla="*/ 782583 h 869537"/>
              <a:gd name="connsiteX8" fmla="*/ 0 w 6336792"/>
              <a:gd name="connsiteY8" fmla="*/ 86954 h 8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6792" h="869537">
                <a:moveTo>
                  <a:pt x="0" y="86954"/>
                </a:moveTo>
                <a:cubicBezTo>
                  <a:pt x="0" y="38931"/>
                  <a:pt x="38931" y="0"/>
                  <a:pt x="86954" y="0"/>
                </a:cubicBezTo>
                <a:lnTo>
                  <a:pt x="6249838" y="0"/>
                </a:lnTo>
                <a:cubicBezTo>
                  <a:pt x="6297861" y="0"/>
                  <a:pt x="6336792" y="38931"/>
                  <a:pt x="6336792" y="86954"/>
                </a:cubicBezTo>
                <a:lnTo>
                  <a:pt x="6336792" y="782583"/>
                </a:lnTo>
                <a:cubicBezTo>
                  <a:pt x="6336792" y="830606"/>
                  <a:pt x="6297861" y="869537"/>
                  <a:pt x="6249838" y="869537"/>
                </a:cubicBezTo>
                <a:lnTo>
                  <a:pt x="86954" y="869537"/>
                </a:lnTo>
                <a:cubicBezTo>
                  <a:pt x="38931" y="869537"/>
                  <a:pt x="0" y="830606"/>
                  <a:pt x="0" y="782583"/>
                </a:cubicBezTo>
                <a:lnTo>
                  <a:pt x="0" y="86954"/>
                </a:lnTo>
                <a:close/>
              </a:path>
            </a:pathLst>
          </a:custGeom>
          <a:solidFill>
            <a:schemeClr val="accent4">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098" tIns="113098" rIns="1151500" bIns="113098" numCol="1" spcCol="1270" anchor="ctr" anchorCtr="0">
            <a:noAutofit/>
          </a:bodyPr>
          <a:lstStyle/>
          <a:p>
            <a:pPr lvl="0" algn="l" defTabSz="1022350" rtl="0">
              <a:lnSpc>
                <a:spcPct val="90000"/>
              </a:lnSpc>
              <a:spcBef>
                <a:spcPct val="0"/>
              </a:spcBef>
              <a:spcAft>
                <a:spcPct val="35000"/>
              </a:spcAft>
            </a:pPr>
            <a:r>
              <a:rPr lang="en-US" sz="2300" b="1" kern="1200" dirty="0" smtClean="0">
                <a:solidFill>
                  <a:schemeClr val="tx2">
                    <a:lumMod val="75000"/>
                  </a:schemeClr>
                </a:solidFill>
              </a:rPr>
              <a:t>do not stick around until noticed</a:t>
            </a:r>
            <a:endParaRPr lang="en-US" sz="2300" b="1" kern="1200" dirty="0">
              <a:solidFill>
                <a:schemeClr val="tx2">
                  <a:lumMod val="75000"/>
                </a:schemeClr>
              </a:solidFill>
            </a:endParaRPr>
          </a:p>
        </p:txBody>
      </p:sp>
      <p:sp>
        <p:nvSpPr>
          <p:cNvPr id="11" name="Freeform 10"/>
          <p:cNvSpPr/>
          <p:nvPr/>
        </p:nvSpPr>
        <p:spPr>
          <a:xfrm>
            <a:off x="6228792" y="1930645"/>
            <a:ext cx="565199" cy="565199"/>
          </a:xfrm>
          <a:custGeom>
            <a:avLst/>
            <a:gdLst>
              <a:gd name="connsiteX0" fmla="*/ 0 w 565199"/>
              <a:gd name="connsiteY0" fmla="*/ 310859 h 565199"/>
              <a:gd name="connsiteX1" fmla="*/ 127170 w 565199"/>
              <a:gd name="connsiteY1" fmla="*/ 310859 h 565199"/>
              <a:gd name="connsiteX2" fmla="*/ 127170 w 565199"/>
              <a:gd name="connsiteY2" fmla="*/ 0 h 565199"/>
              <a:gd name="connsiteX3" fmla="*/ 438029 w 565199"/>
              <a:gd name="connsiteY3" fmla="*/ 0 h 565199"/>
              <a:gd name="connsiteX4" fmla="*/ 438029 w 565199"/>
              <a:gd name="connsiteY4" fmla="*/ 310859 h 565199"/>
              <a:gd name="connsiteX5" fmla="*/ 565199 w 565199"/>
              <a:gd name="connsiteY5" fmla="*/ 310859 h 565199"/>
              <a:gd name="connsiteX6" fmla="*/ 282600 w 565199"/>
              <a:gd name="connsiteY6" fmla="*/ 565199 h 565199"/>
              <a:gd name="connsiteX7" fmla="*/ 0 w 565199"/>
              <a:gd name="connsiteY7" fmla="*/ 310859 h 56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199" h="565199">
                <a:moveTo>
                  <a:pt x="0" y="310859"/>
                </a:moveTo>
                <a:lnTo>
                  <a:pt x="127170" y="310859"/>
                </a:lnTo>
                <a:lnTo>
                  <a:pt x="127170" y="0"/>
                </a:lnTo>
                <a:lnTo>
                  <a:pt x="438029" y="0"/>
                </a:lnTo>
                <a:lnTo>
                  <a:pt x="438029" y="310859"/>
                </a:lnTo>
                <a:lnTo>
                  <a:pt x="565199" y="310859"/>
                </a:lnTo>
                <a:lnTo>
                  <a:pt x="282600" y="565199"/>
                </a:lnTo>
                <a:lnTo>
                  <a:pt x="0" y="310859"/>
                </a:lnTo>
                <a:close/>
              </a:path>
            </a:pathLst>
          </a:custGeom>
          <a:solidFill>
            <a:schemeClr val="accent4">
              <a:lumMod val="75000"/>
            </a:scheme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8920" tIns="31750" rIns="158920" bIns="171637" numCol="1" spcCol="1270" anchor="ctr" anchorCtr="0">
            <a:noAutofit/>
          </a:bodyPr>
          <a:lstStyle/>
          <a:p>
            <a:pPr lvl="0" algn="ctr" defTabSz="1111250">
              <a:lnSpc>
                <a:spcPct val="90000"/>
              </a:lnSpc>
              <a:spcBef>
                <a:spcPct val="0"/>
              </a:spcBef>
              <a:spcAft>
                <a:spcPct val="35000"/>
              </a:spcAft>
            </a:pPr>
            <a:endParaRPr lang="en-US" sz="2500" kern="1200" dirty="0">
              <a:solidFill>
                <a:schemeClr val="tx2">
                  <a:lumMod val="75000"/>
                </a:schemeClr>
              </a:solidFill>
            </a:endParaRPr>
          </a:p>
        </p:txBody>
      </p:sp>
      <p:sp>
        <p:nvSpPr>
          <p:cNvPr id="12" name="Freeform 11"/>
          <p:cNvSpPr/>
          <p:nvPr/>
        </p:nvSpPr>
        <p:spPr>
          <a:xfrm>
            <a:off x="6701994" y="2920951"/>
            <a:ext cx="565199" cy="565199"/>
          </a:xfrm>
          <a:custGeom>
            <a:avLst/>
            <a:gdLst>
              <a:gd name="connsiteX0" fmla="*/ 0 w 565199"/>
              <a:gd name="connsiteY0" fmla="*/ 310859 h 565199"/>
              <a:gd name="connsiteX1" fmla="*/ 127170 w 565199"/>
              <a:gd name="connsiteY1" fmla="*/ 310859 h 565199"/>
              <a:gd name="connsiteX2" fmla="*/ 127170 w 565199"/>
              <a:gd name="connsiteY2" fmla="*/ 0 h 565199"/>
              <a:gd name="connsiteX3" fmla="*/ 438029 w 565199"/>
              <a:gd name="connsiteY3" fmla="*/ 0 h 565199"/>
              <a:gd name="connsiteX4" fmla="*/ 438029 w 565199"/>
              <a:gd name="connsiteY4" fmla="*/ 310859 h 565199"/>
              <a:gd name="connsiteX5" fmla="*/ 565199 w 565199"/>
              <a:gd name="connsiteY5" fmla="*/ 310859 h 565199"/>
              <a:gd name="connsiteX6" fmla="*/ 282600 w 565199"/>
              <a:gd name="connsiteY6" fmla="*/ 565199 h 565199"/>
              <a:gd name="connsiteX7" fmla="*/ 0 w 565199"/>
              <a:gd name="connsiteY7" fmla="*/ 310859 h 56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199" h="565199">
                <a:moveTo>
                  <a:pt x="0" y="310859"/>
                </a:moveTo>
                <a:lnTo>
                  <a:pt x="127170" y="310859"/>
                </a:lnTo>
                <a:lnTo>
                  <a:pt x="127170" y="0"/>
                </a:lnTo>
                <a:lnTo>
                  <a:pt x="438029" y="0"/>
                </a:lnTo>
                <a:lnTo>
                  <a:pt x="438029" y="310859"/>
                </a:lnTo>
                <a:lnTo>
                  <a:pt x="565199" y="310859"/>
                </a:lnTo>
                <a:lnTo>
                  <a:pt x="282600" y="565199"/>
                </a:lnTo>
                <a:lnTo>
                  <a:pt x="0" y="310859"/>
                </a:lnTo>
                <a:close/>
              </a:path>
            </a:pathLst>
          </a:custGeom>
          <a:solidFill>
            <a:schemeClr val="accent4">
              <a:lumMod val="75000"/>
            </a:scheme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8920" tIns="31750" rIns="158920" bIns="171637" numCol="1" spcCol="1270" anchor="ctr" anchorCtr="0">
            <a:noAutofit/>
          </a:bodyPr>
          <a:lstStyle/>
          <a:p>
            <a:pPr lvl="0" algn="ctr" defTabSz="1111250">
              <a:lnSpc>
                <a:spcPct val="90000"/>
              </a:lnSpc>
              <a:spcBef>
                <a:spcPct val="0"/>
              </a:spcBef>
              <a:spcAft>
                <a:spcPct val="35000"/>
              </a:spcAft>
            </a:pPr>
            <a:endParaRPr lang="en-US" sz="2500" kern="1200" dirty="0">
              <a:solidFill>
                <a:schemeClr val="tx2">
                  <a:lumMod val="75000"/>
                </a:schemeClr>
              </a:solidFill>
            </a:endParaRPr>
          </a:p>
        </p:txBody>
      </p:sp>
      <p:sp>
        <p:nvSpPr>
          <p:cNvPr id="13" name="Freeform 12"/>
          <p:cNvSpPr/>
          <p:nvPr/>
        </p:nvSpPr>
        <p:spPr>
          <a:xfrm>
            <a:off x="7175196" y="3896765"/>
            <a:ext cx="565199" cy="565199"/>
          </a:xfrm>
          <a:custGeom>
            <a:avLst/>
            <a:gdLst>
              <a:gd name="connsiteX0" fmla="*/ 0 w 565199"/>
              <a:gd name="connsiteY0" fmla="*/ 310859 h 565199"/>
              <a:gd name="connsiteX1" fmla="*/ 127170 w 565199"/>
              <a:gd name="connsiteY1" fmla="*/ 310859 h 565199"/>
              <a:gd name="connsiteX2" fmla="*/ 127170 w 565199"/>
              <a:gd name="connsiteY2" fmla="*/ 0 h 565199"/>
              <a:gd name="connsiteX3" fmla="*/ 438029 w 565199"/>
              <a:gd name="connsiteY3" fmla="*/ 0 h 565199"/>
              <a:gd name="connsiteX4" fmla="*/ 438029 w 565199"/>
              <a:gd name="connsiteY4" fmla="*/ 310859 h 565199"/>
              <a:gd name="connsiteX5" fmla="*/ 565199 w 565199"/>
              <a:gd name="connsiteY5" fmla="*/ 310859 h 565199"/>
              <a:gd name="connsiteX6" fmla="*/ 282600 w 565199"/>
              <a:gd name="connsiteY6" fmla="*/ 565199 h 565199"/>
              <a:gd name="connsiteX7" fmla="*/ 0 w 565199"/>
              <a:gd name="connsiteY7" fmla="*/ 310859 h 56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199" h="565199">
                <a:moveTo>
                  <a:pt x="0" y="310859"/>
                </a:moveTo>
                <a:lnTo>
                  <a:pt x="127170" y="310859"/>
                </a:lnTo>
                <a:lnTo>
                  <a:pt x="127170" y="0"/>
                </a:lnTo>
                <a:lnTo>
                  <a:pt x="438029" y="0"/>
                </a:lnTo>
                <a:lnTo>
                  <a:pt x="438029" y="310859"/>
                </a:lnTo>
                <a:lnTo>
                  <a:pt x="565199" y="310859"/>
                </a:lnTo>
                <a:lnTo>
                  <a:pt x="282600" y="565199"/>
                </a:lnTo>
                <a:lnTo>
                  <a:pt x="0" y="310859"/>
                </a:lnTo>
                <a:close/>
              </a:path>
            </a:pathLst>
          </a:custGeom>
          <a:solidFill>
            <a:schemeClr val="accent4">
              <a:lumMod val="75000"/>
            </a:scheme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8920" tIns="31750" rIns="158920" bIns="171637" numCol="1" spcCol="1270" anchor="ctr" anchorCtr="0">
            <a:noAutofit/>
          </a:bodyPr>
          <a:lstStyle/>
          <a:p>
            <a:pPr lvl="0" algn="ctr" defTabSz="1111250">
              <a:lnSpc>
                <a:spcPct val="90000"/>
              </a:lnSpc>
              <a:spcBef>
                <a:spcPct val="0"/>
              </a:spcBef>
              <a:spcAft>
                <a:spcPct val="35000"/>
              </a:spcAft>
            </a:pPr>
            <a:endParaRPr lang="en-US" sz="2500" kern="1200" dirty="0">
              <a:solidFill>
                <a:schemeClr val="tx2">
                  <a:lumMod val="75000"/>
                </a:schemeClr>
              </a:solidFill>
            </a:endParaRPr>
          </a:p>
        </p:txBody>
      </p:sp>
      <p:sp>
        <p:nvSpPr>
          <p:cNvPr id="14" name="Freeform 13"/>
          <p:cNvSpPr/>
          <p:nvPr/>
        </p:nvSpPr>
        <p:spPr>
          <a:xfrm>
            <a:off x="7648398" y="4896733"/>
            <a:ext cx="565199" cy="565199"/>
          </a:xfrm>
          <a:custGeom>
            <a:avLst/>
            <a:gdLst>
              <a:gd name="connsiteX0" fmla="*/ 0 w 565199"/>
              <a:gd name="connsiteY0" fmla="*/ 310859 h 565199"/>
              <a:gd name="connsiteX1" fmla="*/ 127170 w 565199"/>
              <a:gd name="connsiteY1" fmla="*/ 310859 h 565199"/>
              <a:gd name="connsiteX2" fmla="*/ 127170 w 565199"/>
              <a:gd name="connsiteY2" fmla="*/ 0 h 565199"/>
              <a:gd name="connsiteX3" fmla="*/ 438029 w 565199"/>
              <a:gd name="connsiteY3" fmla="*/ 0 h 565199"/>
              <a:gd name="connsiteX4" fmla="*/ 438029 w 565199"/>
              <a:gd name="connsiteY4" fmla="*/ 310859 h 565199"/>
              <a:gd name="connsiteX5" fmla="*/ 565199 w 565199"/>
              <a:gd name="connsiteY5" fmla="*/ 310859 h 565199"/>
              <a:gd name="connsiteX6" fmla="*/ 282600 w 565199"/>
              <a:gd name="connsiteY6" fmla="*/ 565199 h 565199"/>
              <a:gd name="connsiteX7" fmla="*/ 0 w 565199"/>
              <a:gd name="connsiteY7" fmla="*/ 310859 h 56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199" h="565199">
                <a:moveTo>
                  <a:pt x="0" y="310859"/>
                </a:moveTo>
                <a:lnTo>
                  <a:pt x="127170" y="310859"/>
                </a:lnTo>
                <a:lnTo>
                  <a:pt x="127170" y="0"/>
                </a:lnTo>
                <a:lnTo>
                  <a:pt x="438029" y="0"/>
                </a:lnTo>
                <a:lnTo>
                  <a:pt x="438029" y="310859"/>
                </a:lnTo>
                <a:lnTo>
                  <a:pt x="565199" y="310859"/>
                </a:lnTo>
                <a:lnTo>
                  <a:pt x="282600" y="565199"/>
                </a:lnTo>
                <a:lnTo>
                  <a:pt x="0" y="310859"/>
                </a:lnTo>
                <a:close/>
              </a:path>
            </a:pathLst>
          </a:custGeom>
          <a:solidFill>
            <a:schemeClr val="accent4">
              <a:lumMod val="75000"/>
            </a:scheme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8920" tIns="31750" rIns="158920" bIns="171637" numCol="1" spcCol="1270" anchor="ctr" anchorCtr="0">
            <a:noAutofit/>
          </a:bodyPr>
          <a:lstStyle/>
          <a:p>
            <a:pPr lvl="0" algn="ctr" defTabSz="1111250">
              <a:lnSpc>
                <a:spcPct val="90000"/>
              </a:lnSpc>
              <a:spcBef>
                <a:spcPct val="0"/>
              </a:spcBef>
              <a:spcAft>
                <a:spcPct val="35000"/>
              </a:spcAft>
            </a:pPr>
            <a:endParaRPr lang="en-US" sz="2500" kern="1200" dirty="0">
              <a:solidFill>
                <a:schemeClr val="tx2">
                  <a:lumMod val="75000"/>
                </a:schemeClr>
              </a:solidFill>
            </a:endParaRPr>
          </a:p>
        </p:txBody>
      </p:sp>
    </p:spTree>
    <p:extLst>
      <p:ext uri="{BB962C8B-B14F-4D97-AF65-F5344CB8AC3E}">
        <p14:creationId xmlns:p14="http://schemas.microsoft.com/office/powerpoint/2010/main" val="237725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600" dirty="0" smtClean="0"/>
              <a:t>Internal Threat Patterns of Behavior</a:t>
            </a:r>
            <a:endParaRPr lang="en-US" sz="3600" dirty="0"/>
          </a:p>
        </p:txBody>
      </p:sp>
      <p:sp>
        <p:nvSpPr>
          <p:cNvPr id="5" name="Freeform 4"/>
          <p:cNvSpPr/>
          <p:nvPr/>
        </p:nvSpPr>
        <p:spPr>
          <a:xfrm>
            <a:off x="971600" y="1268760"/>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create network accounts for themselves and their friends</a:t>
            </a:r>
            <a:endParaRPr lang="en-US" sz="1800" kern="1200" dirty="0">
              <a:solidFill>
                <a:schemeClr val="tx2">
                  <a:lumMod val="75000"/>
                </a:schemeClr>
              </a:solidFill>
            </a:endParaRPr>
          </a:p>
        </p:txBody>
      </p:sp>
      <p:sp>
        <p:nvSpPr>
          <p:cNvPr id="6" name="Freeform 5"/>
          <p:cNvSpPr/>
          <p:nvPr/>
        </p:nvSpPr>
        <p:spPr>
          <a:xfrm>
            <a:off x="3064536" y="1624095"/>
            <a:ext cx="393574" cy="460407"/>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0" y="92081"/>
                </a:moveTo>
                <a:lnTo>
                  <a:pt x="196787" y="92081"/>
                </a:lnTo>
                <a:lnTo>
                  <a:pt x="196787" y="0"/>
                </a:lnTo>
                <a:lnTo>
                  <a:pt x="393574" y="230204"/>
                </a:lnTo>
                <a:lnTo>
                  <a:pt x="196787" y="460407"/>
                </a:lnTo>
                <a:lnTo>
                  <a:pt x="196787" y="368326"/>
                </a:lnTo>
                <a:lnTo>
                  <a:pt x="0" y="368326"/>
                </a:lnTo>
                <a:lnTo>
                  <a:pt x="0" y="92081"/>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92081" rIns="118072" bIns="92081"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8" name="Freeform 7"/>
          <p:cNvSpPr/>
          <p:nvPr/>
        </p:nvSpPr>
        <p:spPr>
          <a:xfrm>
            <a:off x="3570674" y="1268760"/>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access accounts and applications they wouldn't normally use for their daily jobs</a:t>
            </a:r>
            <a:endParaRPr lang="en-US" sz="1800" kern="1200" dirty="0">
              <a:solidFill>
                <a:schemeClr val="tx2">
                  <a:lumMod val="75000"/>
                </a:schemeClr>
              </a:solidFill>
            </a:endParaRPr>
          </a:p>
        </p:txBody>
      </p:sp>
      <p:sp>
        <p:nvSpPr>
          <p:cNvPr id="9" name="Freeform 8"/>
          <p:cNvSpPr/>
          <p:nvPr/>
        </p:nvSpPr>
        <p:spPr>
          <a:xfrm>
            <a:off x="5663611" y="1624095"/>
            <a:ext cx="393574" cy="460407"/>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0" y="92081"/>
                </a:moveTo>
                <a:lnTo>
                  <a:pt x="196787" y="92081"/>
                </a:lnTo>
                <a:lnTo>
                  <a:pt x="196787" y="0"/>
                </a:lnTo>
                <a:lnTo>
                  <a:pt x="393574" y="230204"/>
                </a:lnTo>
                <a:lnTo>
                  <a:pt x="196787" y="460407"/>
                </a:lnTo>
                <a:lnTo>
                  <a:pt x="196787" y="368326"/>
                </a:lnTo>
                <a:lnTo>
                  <a:pt x="0" y="368326"/>
                </a:lnTo>
                <a:lnTo>
                  <a:pt x="0" y="92081"/>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92081" rIns="118072" bIns="92081"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10" name="Freeform 9"/>
          <p:cNvSpPr/>
          <p:nvPr/>
        </p:nvSpPr>
        <p:spPr>
          <a:xfrm>
            <a:off x="6169749" y="1268760"/>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e-mail former and prospective employers</a:t>
            </a:r>
            <a:endParaRPr lang="en-US" sz="1800" kern="1200" dirty="0">
              <a:solidFill>
                <a:schemeClr val="tx2">
                  <a:lumMod val="75000"/>
                </a:schemeClr>
              </a:solidFill>
            </a:endParaRPr>
          </a:p>
        </p:txBody>
      </p:sp>
      <p:sp>
        <p:nvSpPr>
          <p:cNvPr id="11" name="Freeform 10"/>
          <p:cNvSpPr/>
          <p:nvPr/>
        </p:nvSpPr>
        <p:spPr>
          <a:xfrm>
            <a:off x="6940870" y="2708920"/>
            <a:ext cx="460408" cy="393575"/>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314859" y="1"/>
                </a:moveTo>
                <a:lnTo>
                  <a:pt x="314859" y="230204"/>
                </a:lnTo>
                <a:lnTo>
                  <a:pt x="393574" y="230203"/>
                </a:lnTo>
                <a:lnTo>
                  <a:pt x="196787" y="460406"/>
                </a:lnTo>
                <a:lnTo>
                  <a:pt x="0" y="230204"/>
                </a:lnTo>
                <a:lnTo>
                  <a:pt x="78715" y="230204"/>
                </a:lnTo>
                <a:lnTo>
                  <a:pt x="78715" y="1"/>
                </a:lnTo>
                <a:lnTo>
                  <a:pt x="314859" y="1"/>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92082" tIns="0" rIns="92081" bIns="118073"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12" name="Freeform 11"/>
          <p:cNvSpPr/>
          <p:nvPr/>
        </p:nvSpPr>
        <p:spPr>
          <a:xfrm>
            <a:off x="6169749" y="3125242"/>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conduct furtive instant-messaging chats</a:t>
            </a:r>
            <a:endParaRPr lang="en-US" sz="1800" kern="1200" dirty="0">
              <a:solidFill>
                <a:schemeClr val="tx2">
                  <a:lumMod val="75000"/>
                </a:schemeClr>
              </a:solidFill>
            </a:endParaRPr>
          </a:p>
        </p:txBody>
      </p:sp>
      <p:sp>
        <p:nvSpPr>
          <p:cNvPr id="13" name="Freeform 12"/>
          <p:cNvSpPr/>
          <p:nvPr/>
        </p:nvSpPr>
        <p:spPr>
          <a:xfrm>
            <a:off x="5685889" y="3480576"/>
            <a:ext cx="393574" cy="460408"/>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393574" y="368326"/>
                </a:moveTo>
                <a:lnTo>
                  <a:pt x="196787" y="368326"/>
                </a:lnTo>
                <a:lnTo>
                  <a:pt x="196787" y="460407"/>
                </a:lnTo>
                <a:lnTo>
                  <a:pt x="0" y="230203"/>
                </a:lnTo>
                <a:lnTo>
                  <a:pt x="196787" y="0"/>
                </a:lnTo>
                <a:lnTo>
                  <a:pt x="196787" y="92081"/>
                </a:lnTo>
                <a:lnTo>
                  <a:pt x="393574" y="92081"/>
                </a:lnTo>
                <a:lnTo>
                  <a:pt x="393574" y="368326"/>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8072" tIns="92082" rIns="0" bIns="92081"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14" name="Freeform 13"/>
          <p:cNvSpPr/>
          <p:nvPr/>
        </p:nvSpPr>
        <p:spPr>
          <a:xfrm>
            <a:off x="3570674" y="3125242"/>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visit web sites that cater to disgruntled employees</a:t>
            </a:r>
            <a:endParaRPr lang="en-US" sz="1800" kern="1200" dirty="0">
              <a:solidFill>
                <a:schemeClr val="tx2">
                  <a:lumMod val="75000"/>
                </a:schemeClr>
              </a:solidFill>
            </a:endParaRPr>
          </a:p>
        </p:txBody>
      </p:sp>
      <p:sp>
        <p:nvSpPr>
          <p:cNvPr id="15" name="Freeform 14"/>
          <p:cNvSpPr/>
          <p:nvPr/>
        </p:nvSpPr>
        <p:spPr>
          <a:xfrm>
            <a:off x="3086814" y="3480576"/>
            <a:ext cx="393575" cy="460408"/>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393574" y="368326"/>
                </a:moveTo>
                <a:lnTo>
                  <a:pt x="196787" y="368326"/>
                </a:lnTo>
                <a:lnTo>
                  <a:pt x="196787" y="460407"/>
                </a:lnTo>
                <a:lnTo>
                  <a:pt x="0" y="230203"/>
                </a:lnTo>
                <a:lnTo>
                  <a:pt x="196787" y="0"/>
                </a:lnTo>
                <a:lnTo>
                  <a:pt x="196787" y="92081"/>
                </a:lnTo>
                <a:lnTo>
                  <a:pt x="393574" y="92081"/>
                </a:lnTo>
                <a:lnTo>
                  <a:pt x="393574" y="368326"/>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8072" tIns="92082" rIns="1" bIns="920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16" name="Freeform 15"/>
          <p:cNvSpPr/>
          <p:nvPr/>
        </p:nvSpPr>
        <p:spPr>
          <a:xfrm>
            <a:off x="971600" y="3125242"/>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perform large downloads and file copying</a:t>
            </a:r>
            <a:endParaRPr lang="en-US" sz="1800" kern="1200" dirty="0">
              <a:solidFill>
                <a:schemeClr val="tx2">
                  <a:lumMod val="75000"/>
                </a:schemeClr>
              </a:solidFill>
            </a:endParaRPr>
          </a:p>
        </p:txBody>
      </p:sp>
      <p:sp>
        <p:nvSpPr>
          <p:cNvPr id="17" name="Freeform 16"/>
          <p:cNvSpPr/>
          <p:nvPr/>
        </p:nvSpPr>
        <p:spPr>
          <a:xfrm>
            <a:off x="1742721" y="4581128"/>
            <a:ext cx="460408" cy="393575"/>
          </a:xfrm>
          <a:custGeom>
            <a:avLst/>
            <a:gdLst>
              <a:gd name="connsiteX0" fmla="*/ 0 w 393574"/>
              <a:gd name="connsiteY0" fmla="*/ 92081 h 460407"/>
              <a:gd name="connsiteX1" fmla="*/ 196787 w 393574"/>
              <a:gd name="connsiteY1" fmla="*/ 92081 h 460407"/>
              <a:gd name="connsiteX2" fmla="*/ 196787 w 393574"/>
              <a:gd name="connsiteY2" fmla="*/ 0 h 460407"/>
              <a:gd name="connsiteX3" fmla="*/ 393574 w 393574"/>
              <a:gd name="connsiteY3" fmla="*/ 230204 h 460407"/>
              <a:gd name="connsiteX4" fmla="*/ 196787 w 393574"/>
              <a:gd name="connsiteY4" fmla="*/ 460407 h 460407"/>
              <a:gd name="connsiteX5" fmla="*/ 196787 w 393574"/>
              <a:gd name="connsiteY5" fmla="*/ 368326 h 460407"/>
              <a:gd name="connsiteX6" fmla="*/ 0 w 393574"/>
              <a:gd name="connsiteY6" fmla="*/ 368326 h 460407"/>
              <a:gd name="connsiteX7" fmla="*/ 0 w 393574"/>
              <a:gd name="connsiteY7" fmla="*/ 92081 h 46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74" h="460407">
                <a:moveTo>
                  <a:pt x="314859" y="1"/>
                </a:moveTo>
                <a:lnTo>
                  <a:pt x="314859" y="230204"/>
                </a:lnTo>
                <a:lnTo>
                  <a:pt x="393574" y="230203"/>
                </a:lnTo>
                <a:lnTo>
                  <a:pt x="196787" y="460406"/>
                </a:lnTo>
                <a:lnTo>
                  <a:pt x="0" y="230204"/>
                </a:lnTo>
                <a:lnTo>
                  <a:pt x="78715" y="230204"/>
                </a:lnTo>
                <a:lnTo>
                  <a:pt x="78715" y="1"/>
                </a:lnTo>
                <a:lnTo>
                  <a:pt x="314859" y="1"/>
                </a:lnTo>
                <a:close/>
              </a:path>
            </a:pathLst>
          </a:cu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92082" tIns="0" rIns="92081" bIns="118073" numCol="1" spcCol="1270" anchor="ctr" anchorCtr="0">
            <a:noAutofit/>
          </a:bodyPr>
          <a:lstStyle/>
          <a:p>
            <a:pPr lvl="0" algn="ctr" defTabSz="622300">
              <a:lnSpc>
                <a:spcPct val="90000"/>
              </a:lnSpc>
              <a:spcBef>
                <a:spcPct val="0"/>
              </a:spcBef>
              <a:spcAft>
                <a:spcPct val="35000"/>
              </a:spcAft>
            </a:pPr>
            <a:endParaRPr lang="en-US" sz="1400" kern="1200" dirty="0">
              <a:solidFill>
                <a:schemeClr val="tx2">
                  <a:lumMod val="75000"/>
                </a:schemeClr>
              </a:solidFill>
            </a:endParaRPr>
          </a:p>
        </p:txBody>
      </p:sp>
      <p:sp>
        <p:nvSpPr>
          <p:cNvPr id="18" name="Freeform 17"/>
          <p:cNvSpPr/>
          <p:nvPr/>
        </p:nvSpPr>
        <p:spPr>
          <a:xfrm>
            <a:off x="971600" y="4981724"/>
            <a:ext cx="2011680" cy="1371600"/>
          </a:xfrm>
          <a:custGeom>
            <a:avLst/>
            <a:gdLst>
              <a:gd name="connsiteX0" fmla="*/ 0 w 1856482"/>
              <a:gd name="connsiteY0" fmla="*/ 111389 h 1113889"/>
              <a:gd name="connsiteX1" fmla="*/ 111389 w 1856482"/>
              <a:gd name="connsiteY1" fmla="*/ 0 h 1113889"/>
              <a:gd name="connsiteX2" fmla="*/ 1745093 w 1856482"/>
              <a:gd name="connsiteY2" fmla="*/ 0 h 1113889"/>
              <a:gd name="connsiteX3" fmla="*/ 1856482 w 1856482"/>
              <a:gd name="connsiteY3" fmla="*/ 111389 h 1113889"/>
              <a:gd name="connsiteX4" fmla="*/ 1856482 w 1856482"/>
              <a:gd name="connsiteY4" fmla="*/ 1002500 h 1113889"/>
              <a:gd name="connsiteX5" fmla="*/ 1745093 w 1856482"/>
              <a:gd name="connsiteY5" fmla="*/ 1113889 h 1113889"/>
              <a:gd name="connsiteX6" fmla="*/ 111389 w 1856482"/>
              <a:gd name="connsiteY6" fmla="*/ 1113889 h 1113889"/>
              <a:gd name="connsiteX7" fmla="*/ 0 w 1856482"/>
              <a:gd name="connsiteY7" fmla="*/ 1002500 h 1113889"/>
              <a:gd name="connsiteX8" fmla="*/ 0 w 1856482"/>
              <a:gd name="connsiteY8" fmla="*/ 111389 h 1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482" h="1113889">
                <a:moveTo>
                  <a:pt x="0" y="111389"/>
                </a:moveTo>
                <a:cubicBezTo>
                  <a:pt x="0" y="49871"/>
                  <a:pt x="49871" y="0"/>
                  <a:pt x="111389" y="0"/>
                </a:cubicBezTo>
                <a:lnTo>
                  <a:pt x="1745093" y="0"/>
                </a:lnTo>
                <a:cubicBezTo>
                  <a:pt x="1806611" y="0"/>
                  <a:pt x="1856482" y="49871"/>
                  <a:pt x="1856482" y="111389"/>
                </a:cubicBezTo>
                <a:lnTo>
                  <a:pt x="1856482" y="1002500"/>
                </a:lnTo>
                <a:cubicBezTo>
                  <a:pt x="1856482" y="1064018"/>
                  <a:pt x="1806611" y="1113889"/>
                  <a:pt x="1745093" y="1113889"/>
                </a:cubicBezTo>
                <a:lnTo>
                  <a:pt x="111389" y="1113889"/>
                </a:lnTo>
                <a:cubicBezTo>
                  <a:pt x="49871" y="1113889"/>
                  <a:pt x="0" y="1064018"/>
                  <a:pt x="0" y="1002500"/>
                </a:cubicBezTo>
                <a:lnTo>
                  <a:pt x="0" y="111389"/>
                </a:lnTo>
                <a:close/>
              </a:path>
            </a:pathLst>
          </a:custGeom>
          <a:solidFill>
            <a:schemeClr val="accent6">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205" tIns="101205" rIns="101205" bIns="101205"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lumMod val="75000"/>
                  </a:schemeClr>
                </a:solidFill>
              </a:rPr>
              <a:t>access the network during off hours</a:t>
            </a:r>
            <a:endParaRPr lang="en-US" sz="1800" kern="1200" dirty="0">
              <a:solidFill>
                <a:schemeClr val="tx2">
                  <a:lumMod val="75000"/>
                </a:schemeClr>
              </a:solidFill>
            </a:endParaRPr>
          </a:p>
        </p:txBody>
      </p:sp>
    </p:spTree>
    <p:extLst>
      <p:ext uri="{BB962C8B-B14F-4D97-AF65-F5344CB8AC3E}">
        <p14:creationId xmlns:p14="http://schemas.microsoft.com/office/powerpoint/2010/main" val="2221577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1"/>
            <a:ext cx="8291264" cy="4830763"/>
          </a:xfrm>
        </p:spPr>
        <p:txBody>
          <a:bodyPr/>
          <a:lstStyle/>
          <a:p>
            <a:r>
              <a:rPr lang="en-US" sz="2800" b="1" dirty="0" smtClean="0"/>
              <a:t>Security Intrusion</a:t>
            </a:r>
            <a:r>
              <a:rPr lang="en-US" sz="2800" dirty="0" smtClean="0"/>
              <a:t>: A security event, or a combination of multiple security events, that constitutes a security incident in which an intruder gains, or attempts to gain, access to a system (or system resource) without having authorization to do so.</a:t>
            </a:r>
          </a:p>
          <a:p>
            <a:pPr lvl="1"/>
            <a:endParaRPr lang="en-US" sz="1600" dirty="0" smtClean="0"/>
          </a:p>
          <a:p>
            <a:r>
              <a:rPr lang="en-US" sz="2800" b="1" dirty="0" smtClean="0"/>
              <a:t>Intrusion Detection </a:t>
            </a:r>
            <a:r>
              <a:rPr lang="en-US" sz="2800" dirty="0" smtClean="0"/>
              <a:t>: A security service that monitors and analyzes system events for the purpose of finding, and providing real-time or near real-time warning of, attempts to access system resources in an unauthorized manner.</a:t>
            </a:r>
          </a:p>
        </p:txBody>
      </p:sp>
      <p:pic>
        <p:nvPicPr>
          <p:cNvPr id="36866" name="Picture 16"/>
          <p:cNvPicPr>
            <a:picLocks noChangeAspect="1"/>
          </p:cNvPicPr>
          <p:nvPr/>
        </p:nvPicPr>
        <p:blipFill>
          <a:blip r:embed="rId3"/>
          <a:srcRect/>
          <a:stretch>
            <a:fillRect/>
          </a:stretch>
        </p:blipFill>
        <p:spPr bwMode="auto">
          <a:xfrm rot="-524058">
            <a:off x="7539629" y="5552991"/>
            <a:ext cx="1516542" cy="1272581"/>
          </a:xfrm>
          <a:prstGeom prst="rect">
            <a:avLst/>
          </a:prstGeom>
          <a:noFill/>
          <a:ln w="9525">
            <a:noFill/>
            <a:miter lim="800000"/>
            <a:headEnd/>
            <a:tailEnd/>
          </a:ln>
        </p:spPr>
      </p:pic>
      <p:sp>
        <p:nvSpPr>
          <p:cNvPr id="2" name="Title 1"/>
          <p:cNvSpPr>
            <a:spLocks noGrp="1"/>
          </p:cNvSpPr>
          <p:nvPr>
            <p:ph type="title"/>
          </p:nvPr>
        </p:nvSpPr>
        <p:spPr/>
        <p:txBody>
          <a:bodyPr/>
          <a:lstStyle/>
          <a:p>
            <a:r>
              <a:rPr lang="en-US" sz="3600" dirty="0" smtClean="0"/>
              <a:t>RFC 2828: Internet Security Glossary</a:t>
            </a:r>
            <a:endParaRPr lang="en-US" sz="3600" dirty="0"/>
          </a:p>
        </p:txBody>
      </p:sp>
    </p:spTree>
    <p:extLst>
      <p:ext uri="{BB962C8B-B14F-4D97-AF65-F5344CB8AC3E}">
        <p14:creationId xmlns:p14="http://schemas.microsoft.com/office/powerpoint/2010/main" val="988066576"/>
      </p:ext>
    </p:extLst>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smtClean="0"/>
              <a:t>Intrusion Detection Systems (IDSs)</a:t>
            </a:r>
            <a:endParaRPr lang="en-US" sz="3600" dirty="0"/>
          </a:p>
        </p:txBody>
      </p:sp>
      <p:sp>
        <p:nvSpPr>
          <p:cNvPr id="7" name="Text Placeholder 6"/>
          <p:cNvSpPr>
            <a:spLocks noGrp="1"/>
          </p:cNvSpPr>
          <p:nvPr>
            <p:ph type="body" sz="half" idx="1"/>
          </p:nvPr>
        </p:nvSpPr>
        <p:spPr>
          <a:xfrm>
            <a:off x="457200" y="1052736"/>
            <a:ext cx="8229600" cy="4830763"/>
          </a:xfrm>
        </p:spPr>
        <p:txBody>
          <a:bodyPr/>
          <a:lstStyle/>
          <a:p>
            <a:r>
              <a:rPr lang="en-US" dirty="0" smtClean="0"/>
              <a:t>host-based IDS</a:t>
            </a:r>
          </a:p>
          <a:p>
            <a:pPr lvl="1"/>
            <a:r>
              <a:rPr lang="en-US" dirty="0" smtClean="0"/>
              <a:t>monitors the characteristics of a single host for suspicious activity</a:t>
            </a:r>
          </a:p>
          <a:p>
            <a:r>
              <a:rPr lang="en-US" dirty="0" smtClean="0"/>
              <a:t>network-based IDS</a:t>
            </a:r>
          </a:p>
          <a:p>
            <a:pPr lvl="1"/>
            <a:r>
              <a:rPr lang="en-US" dirty="0" smtClean="0"/>
              <a:t>monitors network traffic and analyzes network, transport, and application protocols to identify suspicious </a:t>
            </a:r>
            <a:r>
              <a:rPr lang="en-US" dirty="0" smtClean="0"/>
              <a:t>activity</a:t>
            </a:r>
          </a:p>
          <a:p>
            <a:r>
              <a:rPr lang="en-US" dirty="0"/>
              <a:t>Distributed or hybrid IDS</a:t>
            </a:r>
          </a:p>
          <a:p>
            <a:pPr lvl="1"/>
            <a:r>
              <a:rPr lang="en-US" dirty="0"/>
              <a:t>Combines information from a number of sensors</a:t>
            </a:r>
            <a:r>
              <a:rPr lang="en-US" dirty="0" smtClean="0"/>
              <a:t>, </a:t>
            </a:r>
            <a:r>
              <a:rPr lang="en-US" dirty="0"/>
              <a:t>in a central analyzer that is able to better identify and respond to intrusion </a:t>
            </a:r>
            <a:r>
              <a:rPr lang="en-US" dirty="0" smtClean="0"/>
              <a:t>activity</a:t>
            </a:r>
            <a:endParaRPr lang="en-US" dirty="0"/>
          </a:p>
        </p:txBody>
      </p:sp>
      <p:pic>
        <p:nvPicPr>
          <p:cNvPr id="38916" name="Picture 8"/>
          <p:cNvPicPr>
            <a:picLocks noChangeAspect="1"/>
          </p:cNvPicPr>
          <p:nvPr/>
        </p:nvPicPr>
        <p:blipFill>
          <a:blip r:embed="rId3"/>
          <a:srcRect/>
          <a:stretch>
            <a:fillRect/>
          </a:stretch>
        </p:blipFill>
        <p:spPr bwMode="auto">
          <a:xfrm>
            <a:off x="7380313" y="961255"/>
            <a:ext cx="1735788" cy="1406877"/>
          </a:xfrm>
          <a:prstGeom prst="rect">
            <a:avLst/>
          </a:prstGeom>
          <a:noFill/>
          <a:ln w="9525">
            <a:noFill/>
            <a:miter lim="800000"/>
            <a:headEnd/>
            <a:tailEnd/>
          </a:ln>
        </p:spPr>
      </p:pic>
    </p:spTree>
    <p:extLst>
      <p:ext uri="{BB962C8B-B14F-4D97-AF65-F5344CB8AC3E}">
        <p14:creationId xmlns:p14="http://schemas.microsoft.com/office/powerpoint/2010/main" val="1796055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7" dur="500"/>
                                        <p:tgtEl>
                                          <p:spTgt spid="7">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5" dur="500"/>
                                        <p:tgtEl>
                                          <p:spTgt spid="7">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randombar(horizontal)">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smtClean="0"/>
              <a:t>Intrusion Detection Systems (IDSs)</a:t>
            </a:r>
            <a:endParaRPr lang="en-US" sz="3600" dirty="0"/>
          </a:p>
        </p:txBody>
      </p:sp>
      <p:sp>
        <p:nvSpPr>
          <p:cNvPr id="7" name="Text Placeholder 6"/>
          <p:cNvSpPr>
            <a:spLocks noGrp="1"/>
          </p:cNvSpPr>
          <p:nvPr>
            <p:ph type="body" sz="half" idx="1"/>
          </p:nvPr>
        </p:nvSpPr>
        <p:spPr/>
        <p:txBody>
          <a:bodyPr/>
          <a:lstStyle/>
          <a:p>
            <a:pPr lvl="1"/>
            <a:endParaRPr lang="en-US" dirty="0" smtClean="0"/>
          </a:p>
          <a:p>
            <a:r>
              <a:rPr lang="en-US" dirty="0" smtClean="0"/>
              <a:t>comprises </a:t>
            </a:r>
            <a:r>
              <a:rPr lang="en-US" dirty="0" smtClean="0"/>
              <a:t>three logical components:</a:t>
            </a:r>
          </a:p>
          <a:p>
            <a:pPr lvl="1"/>
            <a:r>
              <a:rPr lang="en-US" dirty="0" smtClean="0"/>
              <a:t>Sensors</a:t>
            </a:r>
          </a:p>
          <a:p>
            <a:pPr lvl="2"/>
            <a:r>
              <a:rPr lang="en-US" dirty="0" smtClean="0"/>
              <a:t>collect </a:t>
            </a:r>
            <a:r>
              <a:rPr lang="en-US" dirty="0" smtClean="0"/>
              <a:t>data</a:t>
            </a:r>
          </a:p>
          <a:p>
            <a:pPr lvl="1"/>
            <a:r>
              <a:rPr lang="en-US" dirty="0" smtClean="0"/>
              <a:t>analyzers </a:t>
            </a:r>
            <a:endParaRPr lang="en-US" dirty="0" smtClean="0"/>
          </a:p>
          <a:p>
            <a:pPr lvl="2"/>
            <a:r>
              <a:rPr lang="en-US" dirty="0" smtClean="0"/>
              <a:t>determine </a:t>
            </a:r>
            <a:r>
              <a:rPr lang="en-US" dirty="0" smtClean="0"/>
              <a:t>if intrusion has occurred</a:t>
            </a:r>
          </a:p>
          <a:p>
            <a:pPr lvl="1"/>
            <a:r>
              <a:rPr lang="en-US" dirty="0" smtClean="0"/>
              <a:t>user interface </a:t>
            </a:r>
            <a:endParaRPr lang="en-US" dirty="0" smtClean="0"/>
          </a:p>
          <a:p>
            <a:pPr lvl="2"/>
            <a:r>
              <a:rPr lang="en-US" dirty="0" smtClean="0"/>
              <a:t>view </a:t>
            </a:r>
            <a:r>
              <a:rPr lang="en-US" dirty="0" smtClean="0"/>
              <a:t>output or control system </a:t>
            </a:r>
            <a:r>
              <a:rPr lang="en-US" dirty="0" smtClean="0"/>
              <a:t>behavior</a:t>
            </a:r>
            <a:endParaRPr lang="en-US" dirty="0"/>
          </a:p>
        </p:txBody>
      </p:sp>
      <p:pic>
        <p:nvPicPr>
          <p:cNvPr id="38916" name="Picture 8"/>
          <p:cNvPicPr>
            <a:picLocks noChangeAspect="1"/>
          </p:cNvPicPr>
          <p:nvPr/>
        </p:nvPicPr>
        <p:blipFill>
          <a:blip r:embed="rId3"/>
          <a:srcRect/>
          <a:stretch>
            <a:fillRect/>
          </a:stretch>
        </p:blipFill>
        <p:spPr bwMode="auto">
          <a:xfrm>
            <a:off x="7380313" y="961255"/>
            <a:ext cx="1735788" cy="1406877"/>
          </a:xfrm>
          <a:prstGeom prst="rect">
            <a:avLst/>
          </a:prstGeom>
          <a:noFill/>
          <a:ln w="9525">
            <a:noFill/>
            <a:miter lim="800000"/>
            <a:headEnd/>
            <a:tailEnd/>
          </a:ln>
        </p:spPr>
      </p:pic>
    </p:spTree>
    <p:extLst>
      <p:ext uri="{BB962C8B-B14F-4D97-AF65-F5344CB8AC3E}">
        <p14:creationId xmlns:p14="http://schemas.microsoft.com/office/powerpoint/2010/main" val="121787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smtClean="0"/>
              <a:t>IDS Principles</a:t>
            </a:r>
            <a:endParaRPr lang="en-US" dirty="0"/>
          </a:p>
        </p:txBody>
      </p:sp>
      <p:sp>
        <p:nvSpPr>
          <p:cNvPr id="229379" name="Rectangle 3"/>
          <p:cNvSpPr>
            <a:spLocks noGrp="1" noChangeArrowheads="1"/>
          </p:cNvSpPr>
          <p:nvPr>
            <p:ph idx="1"/>
          </p:nvPr>
        </p:nvSpPr>
        <p:spPr/>
        <p:txBody>
          <a:bodyPr/>
          <a:lstStyle/>
          <a:p>
            <a:r>
              <a:rPr lang="en-US" dirty="0" smtClean="0"/>
              <a:t>assume intruder behavior differs from legitimate users</a:t>
            </a:r>
          </a:p>
          <a:p>
            <a:r>
              <a:rPr lang="en-US" dirty="0" smtClean="0"/>
              <a:t>overlap in behaviors causes problems</a:t>
            </a:r>
          </a:p>
          <a:p>
            <a:pPr lvl="1"/>
            <a:r>
              <a:rPr lang="en-US" dirty="0" smtClean="0"/>
              <a:t>false positives</a:t>
            </a:r>
          </a:p>
          <a:p>
            <a:pPr lvl="1"/>
            <a:r>
              <a:rPr lang="en-US" dirty="0" smtClean="0"/>
              <a:t>false negatives</a:t>
            </a:r>
            <a:endParaRPr lang="en-US" dirty="0"/>
          </a:p>
        </p:txBody>
      </p:sp>
      <p:pic>
        <p:nvPicPr>
          <p:cNvPr id="40963" name="Picture 7" descr="f1.pdf"/>
          <p:cNvPicPr>
            <a:picLocks noChangeAspect="1"/>
          </p:cNvPicPr>
          <p:nvPr/>
        </p:nvPicPr>
        <p:blipFill>
          <a:blip r:embed="rId3"/>
          <a:srcRect t="19090" r="3529" b="19090"/>
          <a:stretch>
            <a:fillRect/>
          </a:stretch>
        </p:blipFill>
        <p:spPr bwMode="auto">
          <a:xfrm>
            <a:off x="3419872" y="2780928"/>
            <a:ext cx="4894064" cy="4059194"/>
          </a:xfrm>
          <a:prstGeom prst="rect">
            <a:avLst/>
          </a:prstGeom>
          <a:noFill/>
          <a:ln w="9525">
            <a:noFill/>
            <a:miter lim="800000"/>
            <a:headEnd/>
            <a:tailEnd/>
          </a:ln>
        </p:spPr>
      </p:pic>
    </p:spTree>
    <p:extLst>
      <p:ext uri="{BB962C8B-B14F-4D97-AF65-F5344CB8AC3E}">
        <p14:creationId xmlns:p14="http://schemas.microsoft.com/office/powerpoint/2010/main" val="82820162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animEffect transition="in" filter="randombar(horizontal)">
                                      <p:cBhvr>
                                        <p:cTn id="7" dur="500"/>
                                        <p:tgtEl>
                                          <p:spTgt spid="229379">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9379">
                                            <p:txEl>
                                              <p:pRg st="2" end="2"/>
                                            </p:txEl>
                                          </p:spTgt>
                                        </p:tgtEl>
                                        <p:attrNameLst>
                                          <p:attrName>style.visibility</p:attrName>
                                        </p:attrNameLst>
                                      </p:cBhvr>
                                      <p:to>
                                        <p:strVal val="visible"/>
                                      </p:to>
                                    </p:set>
                                    <p:animEffect transition="in" filter="randombar(horizontal)">
                                      <p:cBhvr>
                                        <p:cTn id="10" dur="500"/>
                                        <p:tgtEl>
                                          <p:spTgt spid="229379">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9379">
                                            <p:txEl>
                                              <p:pRg st="3" end="3"/>
                                            </p:txEl>
                                          </p:spTgt>
                                        </p:tgtEl>
                                        <p:attrNameLst>
                                          <p:attrName>style.visibility</p:attrName>
                                        </p:attrNameLst>
                                      </p:cBhvr>
                                      <p:to>
                                        <p:strVal val="visible"/>
                                      </p:to>
                                    </p:set>
                                    <p:animEffect transition="in" filter="randombar(horizontal)">
                                      <p:cBhvr>
                                        <p:cTn id="13" dur="500"/>
                                        <p:tgtEl>
                                          <p:spTgt spid="229379">
                                            <p:txEl>
                                              <p:pRg st="3" end="3"/>
                                            </p:txEl>
                                          </p:spTgt>
                                        </p:tgtEl>
                                      </p:cBhvr>
                                    </p:animEffect>
                                  </p:childTnLst>
                                </p:cTn>
                              </p:par>
                              <p:par>
                                <p:cTn id="14" presetID="53" presetClass="entr" presetSubtype="16" fill="hold" nodeType="withEffect">
                                  <p:stCondLst>
                                    <p:cond delay="0"/>
                                  </p:stCondLst>
                                  <p:childTnLst>
                                    <p:set>
                                      <p:cBhvr>
                                        <p:cTn id="15" dur="1" fill="hold">
                                          <p:stCondLst>
                                            <p:cond delay="0"/>
                                          </p:stCondLst>
                                        </p:cTn>
                                        <p:tgtEl>
                                          <p:spTgt spid="40963"/>
                                        </p:tgtEl>
                                        <p:attrNameLst>
                                          <p:attrName>style.visibility</p:attrName>
                                        </p:attrNameLst>
                                      </p:cBhvr>
                                      <p:to>
                                        <p:strVal val="visible"/>
                                      </p:to>
                                    </p:set>
                                    <p:anim calcmode="lin" valueType="num">
                                      <p:cBhvr>
                                        <p:cTn id="16" dur="500" fill="hold"/>
                                        <p:tgtEl>
                                          <p:spTgt spid="40963"/>
                                        </p:tgtEl>
                                        <p:attrNameLst>
                                          <p:attrName>ppt_w</p:attrName>
                                        </p:attrNameLst>
                                      </p:cBhvr>
                                      <p:tavLst>
                                        <p:tav tm="0">
                                          <p:val>
                                            <p:fltVal val="0"/>
                                          </p:val>
                                        </p:tav>
                                        <p:tav tm="100000">
                                          <p:val>
                                            <p:strVal val="#ppt_w"/>
                                          </p:val>
                                        </p:tav>
                                      </p:tavLst>
                                    </p:anim>
                                    <p:anim calcmode="lin" valueType="num">
                                      <p:cBhvr>
                                        <p:cTn id="17" dur="500" fill="hold"/>
                                        <p:tgtEl>
                                          <p:spTgt spid="40963"/>
                                        </p:tgtEl>
                                        <p:attrNameLst>
                                          <p:attrName>ppt_h</p:attrName>
                                        </p:attrNameLst>
                                      </p:cBhvr>
                                      <p:tavLst>
                                        <p:tav tm="0">
                                          <p:val>
                                            <p:fltVal val="0"/>
                                          </p:val>
                                        </p:tav>
                                        <p:tav tm="100000">
                                          <p:val>
                                            <p:strVal val="#ppt_h"/>
                                          </p:val>
                                        </p:tav>
                                      </p:tavLst>
                                    </p:anim>
                                    <p:animEffect transition="in" filter="fade">
                                      <p:cBhvr>
                                        <p:cTn id="18"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mtClean="0"/>
              <a:t>IDS Requirements</a:t>
            </a:r>
            <a:endParaRPr lang="en-US" dirty="0"/>
          </a:p>
        </p:txBody>
      </p:sp>
      <p:sp>
        <p:nvSpPr>
          <p:cNvPr id="16" name="Content Placeholder 15"/>
          <p:cNvSpPr>
            <a:spLocks noGrp="1"/>
          </p:cNvSpPr>
          <p:nvPr>
            <p:ph idx="1"/>
          </p:nvPr>
        </p:nvSpPr>
        <p:spPr/>
        <p:txBody>
          <a:bodyPr/>
          <a:lstStyle/>
          <a:p>
            <a:pPr lvl="0"/>
            <a:r>
              <a:rPr lang="en-US" sz="2800" dirty="0" smtClean="0"/>
              <a:t>run continually</a:t>
            </a:r>
          </a:p>
          <a:p>
            <a:pPr lvl="0"/>
            <a:r>
              <a:rPr lang="en-US" sz="2800" dirty="0" smtClean="0"/>
              <a:t>be fault tolerant</a:t>
            </a:r>
          </a:p>
          <a:p>
            <a:pPr lvl="0"/>
            <a:r>
              <a:rPr lang="en-US" sz="2800" dirty="0" smtClean="0"/>
              <a:t>resist subversion</a:t>
            </a:r>
          </a:p>
          <a:p>
            <a:pPr lvl="0"/>
            <a:r>
              <a:rPr lang="en-US" sz="2800" dirty="0" smtClean="0"/>
              <a:t>impose a minimal overhead on system</a:t>
            </a:r>
          </a:p>
          <a:p>
            <a:pPr lvl="0"/>
            <a:r>
              <a:rPr lang="en-US" sz="2800" dirty="0" smtClean="0"/>
              <a:t>configured according to system security policies </a:t>
            </a:r>
          </a:p>
          <a:p>
            <a:pPr lvl="0"/>
            <a:r>
              <a:rPr lang="en-US" sz="2800" dirty="0" smtClean="0"/>
              <a:t>adapt to changes in systems and users</a:t>
            </a:r>
          </a:p>
          <a:p>
            <a:pPr lvl="0"/>
            <a:r>
              <a:rPr lang="en-US" sz="2800" dirty="0" smtClean="0"/>
              <a:t>scale to monitor large numbers of systems</a:t>
            </a:r>
          </a:p>
          <a:p>
            <a:pPr lvl="0"/>
            <a:r>
              <a:rPr lang="en-US" sz="2800" dirty="0" smtClean="0"/>
              <a:t>provide graceful degradation of service</a:t>
            </a:r>
          </a:p>
          <a:p>
            <a:pPr lvl="0"/>
            <a:r>
              <a:rPr lang="en-US" sz="2800" dirty="0" smtClean="0"/>
              <a:t>allow dynamic reconfiguration</a:t>
            </a:r>
            <a:endParaRPr lang="en-US" sz="2800" dirty="0"/>
          </a:p>
        </p:txBody>
      </p:sp>
    </p:spTree>
    <p:extLst>
      <p:ext uri="{BB962C8B-B14F-4D97-AF65-F5344CB8AC3E}">
        <p14:creationId xmlns:p14="http://schemas.microsoft.com/office/powerpoint/2010/main" val="30666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7" dur="500"/>
                                        <p:tgtEl>
                                          <p:spTgt spid="16">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1" dur="500"/>
                                        <p:tgtEl>
                                          <p:spTgt spid="16">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15" dur="500"/>
                                        <p:tgtEl>
                                          <p:spTgt spid="16">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19" dur="500"/>
                                        <p:tgtEl>
                                          <p:spTgt spid="16">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23" dur="500"/>
                                        <p:tgtEl>
                                          <p:spTgt spid="16">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27" dur="500"/>
                                        <p:tgtEl>
                                          <p:spTgt spid="16">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1" dur="500"/>
                                        <p:tgtEl>
                                          <p:spTgt spid="16">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35" dur="500"/>
                                        <p:tgtEl>
                                          <p:spTgt spid="16">
                                            <p:txEl>
                                              <p:pRg st="7" end="7"/>
                                            </p:txEl>
                                          </p:spTgt>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39"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sz="3600" dirty="0" smtClean="0"/>
              <a:t>Classes of Intruders – Cyber Criminals</a:t>
            </a:r>
            <a:endParaRPr lang="en-AU" sz="3600" dirty="0"/>
          </a:p>
        </p:txBody>
      </p:sp>
      <p:sp>
        <p:nvSpPr>
          <p:cNvPr id="6" name="Content Placeholder 5"/>
          <p:cNvSpPr>
            <a:spLocks noGrp="1"/>
          </p:cNvSpPr>
          <p:nvPr>
            <p:ph idx="1"/>
          </p:nvPr>
        </p:nvSpPr>
        <p:spPr/>
        <p:txBody>
          <a:bodyPr/>
          <a:lstStyle/>
          <a:p>
            <a:pPr marL="347472" indent="-342900">
              <a:lnSpc>
                <a:spcPct val="80000"/>
              </a:lnSpc>
              <a:spcBef>
                <a:spcPts val="800"/>
              </a:spcBef>
              <a:buClr>
                <a:schemeClr val="accent1"/>
              </a:buClr>
              <a:buSzPct val="90000"/>
              <a:buFont typeface="Wingdings" pitchFamily="2" charset="2"/>
              <a:buChar char=""/>
            </a:pPr>
            <a:r>
              <a:rPr lang="en-US" sz="2200" dirty="0">
                <a:effectLst>
                  <a:outerShdw blurRad="50800" dist="50800" dir="2700000" algn="tl" rotWithShape="0">
                    <a:schemeClr val="bg1">
                      <a:alpha val="30000"/>
                    </a:schemeClr>
                  </a:outerShdw>
                </a:effectLst>
              </a:rPr>
              <a:t>Individuals or members of an organized crime group with a goal of financial reward</a:t>
            </a:r>
          </a:p>
          <a:p>
            <a:pPr marL="347472" indent="-342900">
              <a:lnSpc>
                <a:spcPct val="80000"/>
              </a:lnSpc>
              <a:spcBef>
                <a:spcPts val="800"/>
              </a:spcBef>
              <a:buClr>
                <a:schemeClr val="accent1"/>
              </a:buClr>
              <a:buSzPct val="90000"/>
              <a:buFont typeface="Wingdings" pitchFamily="2" charset="2"/>
              <a:buChar char=""/>
            </a:pPr>
            <a:r>
              <a:rPr lang="en-US" sz="2200" dirty="0">
                <a:effectLst>
                  <a:outerShdw blurRad="50800" dist="50800" dir="2700000" algn="tl" rotWithShape="0">
                    <a:schemeClr val="bg1">
                      <a:alpha val="30000"/>
                    </a:schemeClr>
                  </a:outerShdw>
                </a:effectLst>
              </a:rPr>
              <a:t>Their activities may include: </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rPr>
              <a:t>Identity theft</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rPr>
              <a:t>Theft of financial credentials</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rPr>
              <a:t>Corporate espionage</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rPr>
              <a:t>Data theft</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rPr>
              <a:t>Data ransoming</a:t>
            </a:r>
          </a:p>
          <a:p>
            <a:pPr marL="347472" indent="-342900">
              <a:lnSpc>
                <a:spcPct val="80000"/>
              </a:lnSpc>
              <a:spcBef>
                <a:spcPts val="800"/>
              </a:spcBef>
              <a:buClr>
                <a:schemeClr val="accent1"/>
              </a:buClr>
              <a:buSzPct val="90000"/>
              <a:buFont typeface="Wingdings" pitchFamily="2" charset="2"/>
              <a:buChar char=""/>
            </a:pPr>
            <a:r>
              <a:rPr lang="en-US" sz="2200" dirty="0">
                <a:effectLst>
                  <a:outerShdw blurRad="50800" dist="50800" dir="2700000" algn="tl" rotWithShape="0">
                    <a:schemeClr val="bg1">
                      <a:alpha val="30000"/>
                    </a:schemeClr>
                  </a:outerShdw>
                </a:effectLst>
              </a:rPr>
              <a:t>Typically they are young, often Eastern European, Russian, or southeast Asian hackers, who do business on the Web</a:t>
            </a:r>
          </a:p>
          <a:p>
            <a:pPr marL="347472" indent="-342900">
              <a:lnSpc>
                <a:spcPct val="80000"/>
              </a:lnSpc>
              <a:spcBef>
                <a:spcPts val="800"/>
              </a:spcBef>
              <a:buClr>
                <a:schemeClr val="accent1"/>
              </a:buClr>
              <a:buSzPct val="90000"/>
              <a:buFont typeface="Wingdings" pitchFamily="2" charset="2"/>
              <a:buChar char=""/>
            </a:pPr>
            <a:r>
              <a:rPr lang="en-US" sz="2200" dirty="0">
                <a:effectLst>
                  <a:outerShdw blurRad="50800" dist="50800" dir="2700000" algn="tl" rotWithShape="0">
                    <a:schemeClr val="bg1">
                      <a:alpha val="30000"/>
                    </a:schemeClr>
                  </a:outerShdw>
                </a:effectLst>
              </a:rPr>
              <a:t>They meet in underground forums to trade tips and data and coordinate attacks</a:t>
            </a:r>
            <a:endParaRPr lang="en-US" dirty="0"/>
          </a:p>
          <a:p>
            <a:pPr marL="0" indent="0">
              <a:buNone/>
            </a:pPr>
            <a:endParaRPr lang="en-US" dirty="0"/>
          </a:p>
        </p:txBody>
      </p:sp>
      <p:pic>
        <p:nvPicPr>
          <p:cNvPr id="3" name="Picture 2"/>
          <p:cNvPicPr>
            <a:picLocks noChangeAspect="1"/>
          </p:cNvPicPr>
          <p:nvPr/>
        </p:nvPicPr>
        <p:blipFill>
          <a:blip r:embed="rId3"/>
          <a:stretch>
            <a:fillRect/>
          </a:stretch>
        </p:blipFill>
        <p:spPr>
          <a:xfrm>
            <a:off x="7273033" y="1783539"/>
            <a:ext cx="1718568" cy="2077509"/>
          </a:xfrm>
          <a:prstGeom prst="rect">
            <a:avLst/>
          </a:prstGeom>
        </p:spPr>
      </p:pic>
    </p:spTree>
    <p:extLst>
      <p:ext uri="{BB962C8B-B14F-4D97-AF65-F5344CB8AC3E}">
        <p14:creationId xmlns:p14="http://schemas.microsoft.com/office/powerpoint/2010/main" val="244121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randombar(horizontal)">
                                      <p:cBhvr>
                                        <p:cTn id="7" dur="500"/>
                                        <p:tgtEl>
                                          <p:spTgt spid="6">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randombar(horizontal)">
                                      <p:cBhvr>
                                        <p:cTn id="1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t>Analysis Approaches</a:t>
            </a:r>
            <a:endParaRPr lang="en-US" dirty="0"/>
          </a:p>
        </p:txBody>
      </p:sp>
      <p:sp>
        <p:nvSpPr>
          <p:cNvPr id="6" name="Text Placeholder 5"/>
          <p:cNvSpPr>
            <a:spLocks noGrp="1"/>
          </p:cNvSpPr>
          <p:nvPr>
            <p:ph type="body" idx="1"/>
          </p:nvPr>
        </p:nvSpPr>
        <p:spPr>
          <a:xfrm>
            <a:off x="467544" y="1905000"/>
            <a:ext cx="3931920" cy="573741"/>
          </a:xfrm>
          <a:noFill/>
          <a:ln>
            <a:noFill/>
          </a:ln>
        </p:spPr>
        <p:txBody>
          <a:bodyPr/>
          <a:lstStyle/>
          <a:p>
            <a:r>
              <a:rPr lang="en-US" sz="2800" dirty="0">
                <a:solidFill>
                  <a:srgbClr val="800000"/>
                </a:solidFill>
              </a:rPr>
              <a:t>A</a:t>
            </a:r>
            <a:r>
              <a:rPr lang="en-US" sz="2800" dirty="0" smtClean="0">
                <a:solidFill>
                  <a:srgbClr val="800000"/>
                </a:solidFill>
              </a:rPr>
              <a:t>nomaly detection</a:t>
            </a:r>
            <a:endParaRPr lang="en-US" sz="2800" dirty="0">
              <a:solidFill>
                <a:srgbClr val="800000"/>
              </a:solidFill>
            </a:endParaRPr>
          </a:p>
        </p:txBody>
      </p:sp>
      <p:sp>
        <p:nvSpPr>
          <p:cNvPr id="8" name="Text Placeholder 7"/>
          <p:cNvSpPr>
            <a:spLocks noGrp="1"/>
          </p:cNvSpPr>
          <p:nvPr>
            <p:ph type="body" sz="quarter" idx="3"/>
          </p:nvPr>
        </p:nvSpPr>
        <p:spPr>
          <a:xfrm>
            <a:off x="4716016" y="1688976"/>
            <a:ext cx="3931920" cy="947936"/>
          </a:xfrm>
          <a:noFill/>
        </p:spPr>
        <p:txBody>
          <a:bodyPr/>
          <a:lstStyle/>
          <a:p>
            <a:r>
              <a:rPr lang="en-US" sz="2800" dirty="0" smtClean="0">
                <a:solidFill>
                  <a:srgbClr val="800000"/>
                </a:solidFill>
              </a:rPr>
              <a:t>Signature/Heuristic detection</a:t>
            </a:r>
          </a:p>
        </p:txBody>
      </p:sp>
      <p:sp>
        <p:nvSpPr>
          <p:cNvPr id="7" name="Content Placeholder 6"/>
          <p:cNvSpPr>
            <a:spLocks noGrp="1"/>
          </p:cNvSpPr>
          <p:nvPr>
            <p:ph sz="quarter" idx="4294967295"/>
          </p:nvPr>
        </p:nvSpPr>
        <p:spPr>
          <a:xfrm>
            <a:off x="467544" y="2708920"/>
            <a:ext cx="4032448" cy="3827929"/>
          </a:xfrm>
          <a:prstGeom prst="rect">
            <a:avLst/>
          </a:prstGeom>
        </p:spPr>
        <p:txBody>
          <a:bodyPr>
            <a:normAutofit fontScale="77500" lnSpcReduction="20000"/>
          </a:bodyPr>
          <a:lstStyle/>
          <a:p>
            <a:pPr>
              <a:spcAft>
                <a:spcPts val="800"/>
              </a:spcAft>
              <a:buSzPct val="140000"/>
            </a:pPr>
            <a:r>
              <a:rPr lang="en-US" dirty="0" smtClean="0"/>
              <a:t>Involves the collection of data relating to the behavior of legitimate users over a period of time</a:t>
            </a:r>
          </a:p>
          <a:p>
            <a:pPr>
              <a:spcAft>
                <a:spcPts val="800"/>
              </a:spcAft>
              <a:buSzPct val="140000"/>
            </a:pPr>
            <a:r>
              <a:rPr lang="en-US" dirty="0" smtClean="0"/>
              <a:t>Current observed behavior is analyzed to determine whether this behavior is that of a legitimate user or that of an intruder</a:t>
            </a:r>
          </a:p>
        </p:txBody>
      </p:sp>
      <p:sp>
        <p:nvSpPr>
          <p:cNvPr id="9" name="Content Placeholder 8"/>
          <p:cNvSpPr>
            <a:spLocks noGrp="1"/>
          </p:cNvSpPr>
          <p:nvPr>
            <p:ph sz="quarter" idx="4294967295"/>
          </p:nvPr>
        </p:nvSpPr>
        <p:spPr>
          <a:xfrm>
            <a:off x="4716016" y="2636912"/>
            <a:ext cx="3931920" cy="3446929"/>
          </a:xfrm>
          <a:prstGeom prst="rect">
            <a:avLst/>
          </a:prstGeom>
        </p:spPr>
        <p:txBody>
          <a:bodyPr>
            <a:noAutofit/>
          </a:bodyPr>
          <a:lstStyle/>
          <a:p>
            <a:pPr>
              <a:spcAft>
                <a:spcPts val="800"/>
              </a:spcAft>
              <a:buSzPct val="140000"/>
            </a:pPr>
            <a:r>
              <a:rPr lang="en-US" sz="2200" dirty="0"/>
              <a:t>Uses a set of known malicious data patterns or attack rules that are compared with current behavior</a:t>
            </a:r>
          </a:p>
          <a:p>
            <a:pPr>
              <a:spcAft>
                <a:spcPts val="800"/>
              </a:spcAft>
              <a:buSzPct val="140000"/>
            </a:pPr>
            <a:r>
              <a:rPr lang="en-US" sz="2200" dirty="0"/>
              <a:t>Also known as misuse detection</a:t>
            </a:r>
          </a:p>
          <a:p>
            <a:pPr>
              <a:spcAft>
                <a:spcPts val="800"/>
              </a:spcAft>
              <a:buSzPct val="140000"/>
            </a:pPr>
            <a:r>
              <a:rPr lang="en-US" sz="2200" dirty="0"/>
              <a:t>Can only identify known attacks for which it has patterns or rules</a:t>
            </a:r>
          </a:p>
        </p:txBody>
      </p:sp>
    </p:spTree>
    <p:extLst>
      <p:ext uri="{BB962C8B-B14F-4D97-AF65-F5344CB8AC3E}">
        <p14:creationId xmlns:p14="http://schemas.microsoft.com/office/powerpoint/2010/main" val="551926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0" dur="500"/>
                                        <p:tgtEl>
                                          <p:spTgt spid="9">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3" dur="500"/>
                                        <p:tgtEl>
                                          <p:spTgt spid="9">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Anomaly Detection</a:t>
            </a:r>
            <a:endParaRPr lang="en-US" dirty="0"/>
          </a:p>
        </p:txBody>
      </p:sp>
      <p:sp>
        <p:nvSpPr>
          <p:cNvPr id="3" name="Content Placeholder 2"/>
          <p:cNvSpPr>
            <a:spLocks noGrp="1"/>
          </p:cNvSpPr>
          <p:nvPr>
            <p:ph idx="1"/>
          </p:nvPr>
        </p:nvSpPr>
        <p:spPr/>
        <p:txBody>
          <a:bodyPr/>
          <a:lstStyle/>
          <a:p>
            <a:r>
              <a:rPr lang="en-US" smtClean="0"/>
              <a:t>A variety of classification approaches are used:</a:t>
            </a:r>
            <a:endParaRPr lang="en-US" dirty="0" smtClean="0"/>
          </a:p>
        </p:txBody>
      </p:sp>
      <p:sp>
        <p:nvSpPr>
          <p:cNvPr id="8" name="Freeform 7"/>
          <p:cNvSpPr/>
          <p:nvPr/>
        </p:nvSpPr>
        <p:spPr>
          <a:xfrm>
            <a:off x="1045917" y="2441854"/>
            <a:ext cx="2252067" cy="576000"/>
          </a:xfrm>
          <a:custGeom>
            <a:avLst/>
            <a:gdLst>
              <a:gd name="connsiteX0" fmla="*/ 0 w 2252067"/>
              <a:gd name="connsiteY0" fmla="*/ 0 h 576000"/>
              <a:gd name="connsiteX1" fmla="*/ 2252067 w 2252067"/>
              <a:gd name="connsiteY1" fmla="*/ 0 h 576000"/>
              <a:gd name="connsiteX2" fmla="*/ 2252067 w 2252067"/>
              <a:gd name="connsiteY2" fmla="*/ 576000 h 576000"/>
              <a:gd name="connsiteX3" fmla="*/ 0 w 2252067"/>
              <a:gd name="connsiteY3" fmla="*/ 576000 h 576000"/>
              <a:gd name="connsiteX4" fmla="*/ 0 w 2252067"/>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576000">
                <a:moveTo>
                  <a:pt x="0" y="0"/>
                </a:moveTo>
                <a:lnTo>
                  <a:pt x="2252067" y="0"/>
                </a:lnTo>
                <a:lnTo>
                  <a:pt x="2252067" y="576000"/>
                </a:lnTo>
                <a:lnTo>
                  <a:pt x="0" y="576000"/>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Statistical</a:t>
            </a:r>
            <a:endParaRPr lang="en-US" sz="2000" kern="1200" dirty="0"/>
          </a:p>
        </p:txBody>
      </p:sp>
      <p:sp>
        <p:nvSpPr>
          <p:cNvPr id="9" name="Freeform 8"/>
          <p:cNvSpPr/>
          <p:nvPr/>
        </p:nvSpPr>
        <p:spPr>
          <a:xfrm>
            <a:off x="1045917" y="3017854"/>
            <a:ext cx="2252067" cy="3062390"/>
          </a:xfrm>
          <a:custGeom>
            <a:avLst/>
            <a:gdLst>
              <a:gd name="connsiteX0" fmla="*/ 0 w 2252067"/>
              <a:gd name="connsiteY0" fmla="*/ 0 h 3062390"/>
              <a:gd name="connsiteX1" fmla="*/ 2252067 w 2252067"/>
              <a:gd name="connsiteY1" fmla="*/ 0 h 3062390"/>
              <a:gd name="connsiteX2" fmla="*/ 2252067 w 2252067"/>
              <a:gd name="connsiteY2" fmla="*/ 3062390 h 3062390"/>
              <a:gd name="connsiteX3" fmla="*/ 0 w 2252067"/>
              <a:gd name="connsiteY3" fmla="*/ 3062390 h 3062390"/>
              <a:gd name="connsiteX4" fmla="*/ 0 w 2252067"/>
              <a:gd name="connsiteY4" fmla="*/ 0 h 306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3062390">
                <a:moveTo>
                  <a:pt x="0" y="0"/>
                </a:moveTo>
                <a:lnTo>
                  <a:pt x="2252067" y="0"/>
                </a:lnTo>
                <a:lnTo>
                  <a:pt x="2252067" y="3062390"/>
                </a:lnTo>
                <a:lnTo>
                  <a:pt x="0" y="3062390"/>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smtClean="0"/>
              <a:t>Analysis of the observed behavior using univariate, multivariate, or time-series models of observed metrics</a:t>
            </a:r>
            <a:endParaRPr lang="en-US" sz="2000" kern="1200" dirty="0" smtClean="0"/>
          </a:p>
        </p:txBody>
      </p:sp>
      <p:sp>
        <p:nvSpPr>
          <p:cNvPr id="10" name="Freeform 9"/>
          <p:cNvSpPr/>
          <p:nvPr/>
        </p:nvSpPr>
        <p:spPr>
          <a:xfrm>
            <a:off x="3613274" y="2441854"/>
            <a:ext cx="2252067" cy="576000"/>
          </a:xfrm>
          <a:custGeom>
            <a:avLst/>
            <a:gdLst>
              <a:gd name="connsiteX0" fmla="*/ 0 w 2252067"/>
              <a:gd name="connsiteY0" fmla="*/ 0 h 576000"/>
              <a:gd name="connsiteX1" fmla="*/ 2252067 w 2252067"/>
              <a:gd name="connsiteY1" fmla="*/ 0 h 576000"/>
              <a:gd name="connsiteX2" fmla="*/ 2252067 w 2252067"/>
              <a:gd name="connsiteY2" fmla="*/ 576000 h 576000"/>
              <a:gd name="connsiteX3" fmla="*/ 0 w 2252067"/>
              <a:gd name="connsiteY3" fmla="*/ 576000 h 576000"/>
              <a:gd name="connsiteX4" fmla="*/ 0 w 2252067"/>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576000">
                <a:moveTo>
                  <a:pt x="0" y="0"/>
                </a:moveTo>
                <a:lnTo>
                  <a:pt x="2252067" y="0"/>
                </a:lnTo>
                <a:lnTo>
                  <a:pt x="2252067" y="576000"/>
                </a:lnTo>
                <a:lnTo>
                  <a:pt x="0" y="576000"/>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smtClean="0"/>
              <a:t>Knowledge based</a:t>
            </a:r>
            <a:endParaRPr lang="en-US" sz="2000" kern="1200" dirty="0"/>
          </a:p>
        </p:txBody>
      </p:sp>
      <p:sp>
        <p:nvSpPr>
          <p:cNvPr id="11" name="Freeform 10"/>
          <p:cNvSpPr/>
          <p:nvPr/>
        </p:nvSpPr>
        <p:spPr>
          <a:xfrm>
            <a:off x="3613274" y="3017854"/>
            <a:ext cx="2252067" cy="3062390"/>
          </a:xfrm>
          <a:custGeom>
            <a:avLst/>
            <a:gdLst>
              <a:gd name="connsiteX0" fmla="*/ 0 w 2252067"/>
              <a:gd name="connsiteY0" fmla="*/ 0 h 3062390"/>
              <a:gd name="connsiteX1" fmla="*/ 2252067 w 2252067"/>
              <a:gd name="connsiteY1" fmla="*/ 0 h 3062390"/>
              <a:gd name="connsiteX2" fmla="*/ 2252067 w 2252067"/>
              <a:gd name="connsiteY2" fmla="*/ 3062390 h 3062390"/>
              <a:gd name="connsiteX3" fmla="*/ 0 w 2252067"/>
              <a:gd name="connsiteY3" fmla="*/ 3062390 h 3062390"/>
              <a:gd name="connsiteX4" fmla="*/ 0 w 2252067"/>
              <a:gd name="connsiteY4" fmla="*/ 0 h 306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3062390">
                <a:moveTo>
                  <a:pt x="0" y="0"/>
                </a:moveTo>
                <a:lnTo>
                  <a:pt x="2252067" y="0"/>
                </a:lnTo>
                <a:lnTo>
                  <a:pt x="2252067" y="3062390"/>
                </a:lnTo>
                <a:lnTo>
                  <a:pt x="0" y="3062390"/>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Approaches use an expert system that classifies observed behavior according to a set of rules that model legitimate behavior</a:t>
            </a:r>
          </a:p>
        </p:txBody>
      </p:sp>
      <p:sp>
        <p:nvSpPr>
          <p:cNvPr id="12" name="Freeform 11"/>
          <p:cNvSpPr/>
          <p:nvPr/>
        </p:nvSpPr>
        <p:spPr>
          <a:xfrm>
            <a:off x="6180630" y="2441854"/>
            <a:ext cx="2252067" cy="576000"/>
          </a:xfrm>
          <a:custGeom>
            <a:avLst/>
            <a:gdLst>
              <a:gd name="connsiteX0" fmla="*/ 0 w 2252067"/>
              <a:gd name="connsiteY0" fmla="*/ 0 h 576000"/>
              <a:gd name="connsiteX1" fmla="*/ 2252067 w 2252067"/>
              <a:gd name="connsiteY1" fmla="*/ 0 h 576000"/>
              <a:gd name="connsiteX2" fmla="*/ 2252067 w 2252067"/>
              <a:gd name="connsiteY2" fmla="*/ 576000 h 576000"/>
              <a:gd name="connsiteX3" fmla="*/ 0 w 2252067"/>
              <a:gd name="connsiteY3" fmla="*/ 576000 h 576000"/>
              <a:gd name="connsiteX4" fmla="*/ 0 w 2252067"/>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576000">
                <a:moveTo>
                  <a:pt x="0" y="0"/>
                </a:moveTo>
                <a:lnTo>
                  <a:pt x="2252067" y="0"/>
                </a:lnTo>
                <a:lnTo>
                  <a:pt x="2252067" y="576000"/>
                </a:lnTo>
                <a:lnTo>
                  <a:pt x="0" y="576000"/>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smtClean="0"/>
              <a:t>Machine-learning</a:t>
            </a:r>
            <a:endParaRPr lang="en-US" sz="2000" kern="1200" dirty="0"/>
          </a:p>
        </p:txBody>
      </p:sp>
      <p:sp>
        <p:nvSpPr>
          <p:cNvPr id="13" name="Freeform 12"/>
          <p:cNvSpPr/>
          <p:nvPr/>
        </p:nvSpPr>
        <p:spPr>
          <a:xfrm>
            <a:off x="6180630" y="3017854"/>
            <a:ext cx="2252067" cy="3062390"/>
          </a:xfrm>
          <a:custGeom>
            <a:avLst/>
            <a:gdLst>
              <a:gd name="connsiteX0" fmla="*/ 0 w 2252067"/>
              <a:gd name="connsiteY0" fmla="*/ 0 h 3062390"/>
              <a:gd name="connsiteX1" fmla="*/ 2252067 w 2252067"/>
              <a:gd name="connsiteY1" fmla="*/ 0 h 3062390"/>
              <a:gd name="connsiteX2" fmla="*/ 2252067 w 2252067"/>
              <a:gd name="connsiteY2" fmla="*/ 3062390 h 3062390"/>
              <a:gd name="connsiteX3" fmla="*/ 0 w 2252067"/>
              <a:gd name="connsiteY3" fmla="*/ 3062390 h 3062390"/>
              <a:gd name="connsiteX4" fmla="*/ 0 w 2252067"/>
              <a:gd name="connsiteY4" fmla="*/ 0 h 306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067" h="3062390">
                <a:moveTo>
                  <a:pt x="0" y="0"/>
                </a:moveTo>
                <a:lnTo>
                  <a:pt x="2252067" y="0"/>
                </a:lnTo>
                <a:lnTo>
                  <a:pt x="2252067" y="3062390"/>
                </a:lnTo>
                <a:lnTo>
                  <a:pt x="0" y="3062390"/>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smtClean="0"/>
              <a:t>Approaches automatically determine a suitable classification model from the training data using data mining techniques</a:t>
            </a:r>
            <a:endParaRPr lang="en-US" sz="2000" kern="1200" dirty="0"/>
          </a:p>
        </p:txBody>
      </p:sp>
    </p:spTree>
    <p:extLst>
      <p:ext uri="{BB962C8B-B14F-4D97-AF65-F5344CB8AC3E}">
        <p14:creationId xmlns:p14="http://schemas.microsoft.com/office/powerpoint/2010/main" val="36687657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Signature or Heuristic Detection</a:t>
            </a:r>
            <a:endParaRPr lang="en-US" sz="4000" dirty="0"/>
          </a:p>
        </p:txBody>
      </p:sp>
      <p:sp>
        <p:nvSpPr>
          <p:cNvPr id="6" name="Freeform 5"/>
          <p:cNvSpPr/>
          <p:nvPr/>
        </p:nvSpPr>
        <p:spPr>
          <a:xfrm>
            <a:off x="1056659" y="1124745"/>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5806" tIns="55806" rIns="55806" bIns="55806" numCol="1" spcCol="1270" anchor="ctr" anchorCtr="0">
            <a:noAutofit/>
          </a:bodyPr>
          <a:lstStyle/>
          <a:p>
            <a:pPr lvl="0" algn="ctr" defTabSz="1111250" rtl="0">
              <a:lnSpc>
                <a:spcPct val="90000"/>
              </a:lnSpc>
              <a:spcBef>
                <a:spcPct val="0"/>
              </a:spcBef>
              <a:spcAft>
                <a:spcPct val="35000"/>
              </a:spcAft>
            </a:pPr>
            <a:r>
              <a:rPr lang="en-US" sz="2500" kern="1200" dirty="0" smtClean="0"/>
              <a:t>Signature approaches</a:t>
            </a:r>
            <a:endParaRPr lang="en-US" sz="2500" kern="1200" dirty="0"/>
          </a:p>
        </p:txBody>
      </p:sp>
      <p:sp>
        <p:nvSpPr>
          <p:cNvPr id="7" name="Right Arrow 6"/>
          <p:cNvSpPr/>
          <p:nvPr/>
        </p:nvSpPr>
        <p:spPr>
          <a:xfrm rot="5400000">
            <a:off x="2627474" y="2017953"/>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Freeform 7"/>
          <p:cNvSpPr/>
          <p:nvPr/>
        </p:nvSpPr>
        <p:spPr>
          <a:xfrm>
            <a:off x="1056659" y="2233555"/>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Match a large collection of known patterns of malicious data against data stored on a system or in transit over a network</a:t>
            </a:r>
            <a:endParaRPr lang="en-US" sz="1400" kern="1200" dirty="0"/>
          </a:p>
        </p:txBody>
      </p:sp>
      <p:sp>
        <p:nvSpPr>
          <p:cNvPr id="9" name="Right Arrow 8"/>
          <p:cNvSpPr/>
          <p:nvPr/>
        </p:nvSpPr>
        <p:spPr>
          <a:xfrm rot="5400000">
            <a:off x="2627474" y="3126764"/>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Freeform 10"/>
          <p:cNvSpPr/>
          <p:nvPr/>
        </p:nvSpPr>
        <p:spPr>
          <a:xfrm>
            <a:off x="1056659" y="3342366"/>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The signatures need to be large enough to minimize the false alarm rate, while still detecting a sufficiently large fraction of malicious data</a:t>
            </a:r>
            <a:endParaRPr lang="en-US" sz="1400" kern="1200" dirty="0"/>
          </a:p>
        </p:txBody>
      </p:sp>
      <p:sp>
        <p:nvSpPr>
          <p:cNvPr id="12" name="Right Arrow 11"/>
          <p:cNvSpPr/>
          <p:nvPr/>
        </p:nvSpPr>
        <p:spPr>
          <a:xfrm rot="5400000">
            <a:off x="2627474" y="4235574"/>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Freeform 12"/>
          <p:cNvSpPr/>
          <p:nvPr/>
        </p:nvSpPr>
        <p:spPr>
          <a:xfrm>
            <a:off x="1056659" y="4451177"/>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Widely used in anti-virus products, network traffic scanning proxies, and in NIDS</a:t>
            </a:r>
            <a:endParaRPr lang="en-US" sz="1400" kern="1200" dirty="0"/>
          </a:p>
        </p:txBody>
      </p:sp>
      <p:sp>
        <p:nvSpPr>
          <p:cNvPr id="14" name="Freeform 13"/>
          <p:cNvSpPr/>
          <p:nvPr/>
        </p:nvSpPr>
        <p:spPr>
          <a:xfrm>
            <a:off x="4801975" y="1124745"/>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5806" tIns="55806" rIns="55806" bIns="55806" numCol="1" spcCol="1270" anchor="ctr" anchorCtr="0">
            <a:noAutofit/>
          </a:bodyPr>
          <a:lstStyle/>
          <a:p>
            <a:pPr lvl="0" algn="ctr" defTabSz="1111250" rtl="0">
              <a:lnSpc>
                <a:spcPct val="90000"/>
              </a:lnSpc>
              <a:spcBef>
                <a:spcPct val="0"/>
              </a:spcBef>
              <a:spcAft>
                <a:spcPct val="35000"/>
              </a:spcAft>
            </a:pPr>
            <a:r>
              <a:rPr lang="en-US" sz="2500" kern="1200" smtClean="0"/>
              <a:t>Rule-based heuristic identification</a:t>
            </a:r>
            <a:endParaRPr lang="en-US" sz="2500" kern="1200"/>
          </a:p>
        </p:txBody>
      </p:sp>
      <p:sp>
        <p:nvSpPr>
          <p:cNvPr id="15" name="Right Arrow 14"/>
          <p:cNvSpPr/>
          <p:nvPr/>
        </p:nvSpPr>
        <p:spPr>
          <a:xfrm rot="5400000">
            <a:off x="6372790" y="2017953"/>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Freeform 15"/>
          <p:cNvSpPr/>
          <p:nvPr/>
        </p:nvSpPr>
        <p:spPr>
          <a:xfrm>
            <a:off x="4801975" y="2233555"/>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Involves the use of rules for identifying known penetrations or penetrations that would exploit known weaknesses</a:t>
            </a:r>
            <a:endParaRPr lang="en-US" sz="1400" kern="1200" dirty="0"/>
          </a:p>
        </p:txBody>
      </p:sp>
      <p:sp>
        <p:nvSpPr>
          <p:cNvPr id="17" name="Right Arrow 16"/>
          <p:cNvSpPr/>
          <p:nvPr/>
        </p:nvSpPr>
        <p:spPr>
          <a:xfrm rot="5400000">
            <a:off x="6372790" y="3126764"/>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8" name="Freeform 17"/>
          <p:cNvSpPr/>
          <p:nvPr/>
        </p:nvSpPr>
        <p:spPr>
          <a:xfrm>
            <a:off x="4801975" y="3342366"/>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Rules can also be defined that identify suspicious behavior, even when the behavior is within the bounds of established patterns of usage</a:t>
            </a:r>
            <a:endParaRPr lang="en-US" sz="1400" kern="1200" dirty="0"/>
          </a:p>
        </p:txBody>
      </p:sp>
      <p:sp>
        <p:nvSpPr>
          <p:cNvPr id="19" name="Right Arrow 18"/>
          <p:cNvSpPr/>
          <p:nvPr/>
        </p:nvSpPr>
        <p:spPr>
          <a:xfrm rot="5400000">
            <a:off x="6372790" y="4235574"/>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0" name="Freeform 19"/>
          <p:cNvSpPr/>
          <p:nvPr/>
        </p:nvSpPr>
        <p:spPr>
          <a:xfrm>
            <a:off x="4801975" y="4451177"/>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smtClean="0"/>
              <a:t>Typically rules used are specific</a:t>
            </a:r>
            <a:endParaRPr lang="en-US" sz="1400" kern="1200"/>
          </a:p>
        </p:txBody>
      </p:sp>
      <p:sp>
        <p:nvSpPr>
          <p:cNvPr id="21" name="Right Arrow 20"/>
          <p:cNvSpPr/>
          <p:nvPr/>
        </p:nvSpPr>
        <p:spPr>
          <a:xfrm rot="5400000">
            <a:off x="6372790" y="5344385"/>
            <a:ext cx="143734" cy="14373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2" name="Freeform 21"/>
          <p:cNvSpPr/>
          <p:nvPr/>
        </p:nvSpPr>
        <p:spPr>
          <a:xfrm>
            <a:off x="4801975" y="5559987"/>
            <a:ext cx="3285365" cy="821341"/>
          </a:xfrm>
          <a:custGeom>
            <a:avLst/>
            <a:gdLst>
              <a:gd name="connsiteX0" fmla="*/ 0 w 3285365"/>
              <a:gd name="connsiteY0" fmla="*/ 82134 h 821341"/>
              <a:gd name="connsiteX1" fmla="*/ 82134 w 3285365"/>
              <a:gd name="connsiteY1" fmla="*/ 0 h 821341"/>
              <a:gd name="connsiteX2" fmla="*/ 3203231 w 3285365"/>
              <a:gd name="connsiteY2" fmla="*/ 0 h 821341"/>
              <a:gd name="connsiteX3" fmla="*/ 3285365 w 3285365"/>
              <a:gd name="connsiteY3" fmla="*/ 82134 h 821341"/>
              <a:gd name="connsiteX4" fmla="*/ 3285365 w 3285365"/>
              <a:gd name="connsiteY4" fmla="*/ 739207 h 821341"/>
              <a:gd name="connsiteX5" fmla="*/ 3203231 w 3285365"/>
              <a:gd name="connsiteY5" fmla="*/ 821341 h 821341"/>
              <a:gd name="connsiteX6" fmla="*/ 82134 w 3285365"/>
              <a:gd name="connsiteY6" fmla="*/ 821341 h 821341"/>
              <a:gd name="connsiteX7" fmla="*/ 0 w 3285365"/>
              <a:gd name="connsiteY7" fmla="*/ 739207 h 821341"/>
              <a:gd name="connsiteX8" fmla="*/ 0 w 3285365"/>
              <a:gd name="connsiteY8" fmla="*/ 82134 h 8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365" h="821341">
                <a:moveTo>
                  <a:pt x="0" y="82134"/>
                </a:moveTo>
                <a:cubicBezTo>
                  <a:pt x="0" y="36773"/>
                  <a:pt x="36773" y="0"/>
                  <a:pt x="82134" y="0"/>
                </a:cubicBezTo>
                <a:lnTo>
                  <a:pt x="3203231" y="0"/>
                </a:lnTo>
                <a:cubicBezTo>
                  <a:pt x="3248592" y="0"/>
                  <a:pt x="3285365" y="36773"/>
                  <a:pt x="3285365" y="82134"/>
                </a:cubicBezTo>
                <a:lnTo>
                  <a:pt x="3285365" y="739207"/>
                </a:lnTo>
                <a:cubicBezTo>
                  <a:pt x="3285365" y="784568"/>
                  <a:pt x="3248592" y="821341"/>
                  <a:pt x="3203231" y="821341"/>
                </a:cubicBezTo>
                <a:lnTo>
                  <a:pt x="82134" y="821341"/>
                </a:lnTo>
                <a:cubicBezTo>
                  <a:pt x="36773" y="821341"/>
                  <a:pt x="0" y="784568"/>
                  <a:pt x="0" y="739207"/>
                </a:cubicBezTo>
                <a:lnTo>
                  <a:pt x="0" y="82134"/>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566" tIns="40566" rIns="40566" bIns="40566" numCol="1" spcCol="1270" anchor="ctr" anchorCtr="0">
            <a:noAutofit/>
          </a:bodyPr>
          <a:lstStyle/>
          <a:p>
            <a:pPr lvl="0" algn="ctr" defTabSz="577850" rtl="0">
              <a:lnSpc>
                <a:spcPct val="90000"/>
              </a:lnSpc>
              <a:spcBef>
                <a:spcPct val="0"/>
              </a:spcBef>
              <a:spcAft>
                <a:spcPct val="35000"/>
              </a:spcAft>
            </a:pPr>
            <a:r>
              <a:rPr lang="en-US" sz="1400" kern="1200" dirty="0" smtClean="0"/>
              <a:t>SNORT is an example of a rule-based NIDS</a:t>
            </a:r>
            <a:endParaRPr lang="en-US" sz="1400" kern="1200" dirty="0"/>
          </a:p>
        </p:txBody>
      </p:sp>
      <p:pic>
        <p:nvPicPr>
          <p:cNvPr id="23" name="Picture 22"/>
          <p:cNvPicPr>
            <a:picLocks noChangeAspect="1"/>
          </p:cNvPicPr>
          <p:nvPr/>
        </p:nvPicPr>
        <p:blipFill>
          <a:blip r:embed="rId3"/>
          <a:stretch>
            <a:fillRect/>
          </a:stretch>
        </p:blipFill>
        <p:spPr>
          <a:xfrm>
            <a:off x="131788" y="5417740"/>
            <a:ext cx="1600200" cy="1394114"/>
          </a:xfrm>
          <a:prstGeom prst="rect">
            <a:avLst/>
          </a:prstGeom>
          <a:scene3d>
            <a:camera prst="orthographicFront">
              <a:rot lat="0" lon="10499978" rev="0"/>
            </a:camera>
            <a:lightRig rig="threePt" dir="t"/>
          </a:scene3d>
        </p:spPr>
      </p:pic>
    </p:spTree>
    <p:extLst>
      <p:ext uri="{BB962C8B-B14F-4D97-AF65-F5344CB8AC3E}">
        <p14:creationId xmlns:p14="http://schemas.microsoft.com/office/powerpoint/2010/main" val="30537245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Effect transition="in" filter="fade">
                                      <p:cBhvr>
                                        <p:cTn id="61" dur="500"/>
                                        <p:tgtEl>
                                          <p:spTgt spid="1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18" grpId="0" animBg="1"/>
      <p:bldP spid="20"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04592" y="5157192"/>
            <a:ext cx="1639407" cy="1700808"/>
          </a:xfrm>
          <a:prstGeom prst="rect">
            <a:avLst/>
          </a:prstGeom>
          <a:scene3d>
            <a:camera prst="orthographicFront">
              <a:rot lat="0" lon="10199978" rev="0"/>
            </a:camera>
            <a:lightRig rig="threePt" dir="t"/>
          </a:scene3d>
        </p:spPr>
      </p:pic>
      <p:sp>
        <p:nvSpPr>
          <p:cNvPr id="233474" name="Rectangle 1026"/>
          <p:cNvSpPr>
            <a:spLocks noGrp="1" noChangeArrowheads="1"/>
          </p:cNvSpPr>
          <p:nvPr>
            <p:ph type="title"/>
          </p:nvPr>
        </p:nvSpPr>
        <p:spPr/>
        <p:txBody>
          <a:bodyPr/>
          <a:lstStyle/>
          <a:p>
            <a:r>
              <a:rPr lang="en-US" smtClean="0"/>
              <a:t>Host-Based IDS</a:t>
            </a:r>
            <a:endParaRPr lang="en-US" dirty="0"/>
          </a:p>
        </p:txBody>
      </p:sp>
      <p:sp>
        <p:nvSpPr>
          <p:cNvPr id="233475" name="Rectangle 1027"/>
          <p:cNvSpPr>
            <a:spLocks noGrp="1" noChangeArrowheads="1"/>
          </p:cNvSpPr>
          <p:nvPr>
            <p:ph idx="1"/>
          </p:nvPr>
        </p:nvSpPr>
        <p:spPr/>
        <p:txBody>
          <a:bodyPr/>
          <a:lstStyle/>
          <a:p>
            <a:r>
              <a:rPr lang="en-US" dirty="0" smtClean="0"/>
              <a:t>adds a specialized layer of security software to vulnerable or sensitive systems</a:t>
            </a:r>
          </a:p>
          <a:p>
            <a:r>
              <a:rPr lang="en-US" dirty="0"/>
              <a:t>Can use either anomaly or signature and heuristic </a:t>
            </a:r>
            <a:r>
              <a:rPr lang="en-US" dirty="0" smtClean="0"/>
              <a:t>approaches</a:t>
            </a:r>
            <a:endParaRPr lang="en-US" dirty="0" smtClean="0"/>
          </a:p>
          <a:p>
            <a:r>
              <a:rPr lang="en-US" dirty="0" smtClean="0"/>
              <a:t>monitors activity to detect suspicious behavior</a:t>
            </a:r>
          </a:p>
          <a:p>
            <a:pPr lvl="1"/>
            <a:r>
              <a:rPr lang="en-US" dirty="0" smtClean="0"/>
              <a:t>primary purpose is to detect intrusions, log suspicious events, and send alerts</a:t>
            </a:r>
          </a:p>
          <a:p>
            <a:pPr lvl="1"/>
            <a:r>
              <a:rPr lang="en-US" dirty="0" smtClean="0"/>
              <a:t>can detect both external and internal intrusions</a:t>
            </a:r>
            <a:endParaRPr lang="en-US" dirty="0"/>
          </a:p>
        </p:txBody>
      </p:sp>
    </p:spTree>
    <p:extLst>
      <p:ext uri="{BB962C8B-B14F-4D97-AF65-F5344CB8AC3E}">
        <p14:creationId xmlns:p14="http://schemas.microsoft.com/office/powerpoint/2010/main" val="21887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3475">
                                            <p:txEl>
                                              <p:pRg st="3" end="3"/>
                                            </p:txEl>
                                          </p:spTgt>
                                        </p:tgtEl>
                                        <p:attrNameLst>
                                          <p:attrName>style.visibility</p:attrName>
                                        </p:attrNameLst>
                                      </p:cBhvr>
                                      <p:to>
                                        <p:strVal val="visible"/>
                                      </p:to>
                                    </p:set>
                                    <p:animEffect transition="in" filter="randombar(horizontal)">
                                      <p:cBhvr>
                                        <p:cTn id="7" dur="500"/>
                                        <p:tgtEl>
                                          <p:spTgt spid="23347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3475">
                                            <p:txEl>
                                              <p:pRg st="4" end="4"/>
                                            </p:txEl>
                                          </p:spTgt>
                                        </p:tgtEl>
                                        <p:attrNameLst>
                                          <p:attrName>style.visibility</p:attrName>
                                        </p:attrNameLst>
                                      </p:cBhvr>
                                      <p:to>
                                        <p:strVal val="visible"/>
                                      </p:to>
                                    </p:set>
                                    <p:animEffect transition="in" filter="randombar(horizontal)">
                                      <p:cBhvr>
                                        <p:cTn id="10" dur="500"/>
                                        <p:tgtEl>
                                          <p:spTgt spid="233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Sources and Sensors</a:t>
            </a:r>
            <a:endParaRPr lang="en-US" dirty="0"/>
          </a:p>
        </p:txBody>
      </p:sp>
      <p:sp>
        <p:nvSpPr>
          <p:cNvPr id="6" name="L-Shape 5"/>
          <p:cNvSpPr/>
          <p:nvPr/>
        </p:nvSpPr>
        <p:spPr>
          <a:xfrm rot="5400000">
            <a:off x="1237886" y="1727360"/>
            <a:ext cx="2346001" cy="3903693"/>
          </a:xfrm>
          <a:prstGeom prst="corner">
            <a:avLst>
              <a:gd name="adj1" fmla="val 16120"/>
              <a:gd name="adj2" fmla="val 1611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Freeform 6"/>
          <p:cNvSpPr/>
          <p:nvPr/>
        </p:nvSpPr>
        <p:spPr>
          <a:xfrm>
            <a:off x="846280" y="2893724"/>
            <a:ext cx="3524276" cy="3089235"/>
          </a:xfrm>
          <a:custGeom>
            <a:avLst/>
            <a:gdLst>
              <a:gd name="connsiteX0" fmla="*/ 0 w 3524276"/>
              <a:gd name="connsiteY0" fmla="*/ 0 h 3089235"/>
              <a:gd name="connsiteX1" fmla="*/ 3524276 w 3524276"/>
              <a:gd name="connsiteY1" fmla="*/ 0 h 3089235"/>
              <a:gd name="connsiteX2" fmla="*/ 3524276 w 3524276"/>
              <a:gd name="connsiteY2" fmla="*/ 3089235 h 3089235"/>
              <a:gd name="connsiteX3" fmla="*/ 0 w 3524276"/>
              <a:gd name="connsiteY3" fmla="*/ 3089235 h 3089235"/>
              <a:gd name="connsiteX4" fmla="*/ 0 w 3524276"/>
              <a:gd name="connsiteY4" fmla="*/ 0 h 3089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76" h="3089235">
                <a:moveTo>
                  <a:pt x="0" y="0"/>
                </a:moveTo>
                <a:lnTo>
                  <a:pt x="3524276" y="0"/>
                </a:lnTo>
                <a:lnTo>
                  <a:pt x="3524276" y="3089235"/>
                </a:lnTo>
                <a:lnTo>
                  <a:pt x="0" y="3089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smtClean="0"/>
              <a:t>A fundamental component of intrusion detection is the sensor that collects data</a:t>
            </a:r>
            <a:endParaRPr lang="en-US" sz="3100" kern="1200" dirty="0"/>
          </a:p>
        </p:txBody>
      </p:sp>
      <p:sp>
        <p:nvSpPr>
          <p:cNvPr id="9" name="Isosceles Triangle 8"/>
          <p:cNvSpPr/>
          <p:nvPr/>
        </p:nvSpPr>
        <p:spPr>
          <a:xfrm>
            <a:off x="3705599" y="1439966"/>
            <a:ext cx="664957" cy="664957"/>
          </a:xfrm>
          <a:prstGeom prst="triangle">
            <a:avLst>
              <a:gd name="adj" fmla="val 1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L-Shape 9"/>
          <p:cNvSpPr/>
          <p:nvPr/>
        </p:nvSpPr>
        <p:spPr>
          <a:xfrm rot="5400000">
            <a:off x="5552289" y="659758"/>
            <a:ext cx="2346001" cy="3903693"/>
          </a:xfrm>
          <a:prstGeom prst="corner">
            <a:avLst>
              <a:gd name="adj1" fmla="val 16120"/>
              <a:gd name="adj2" fmla="val 1611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10"/>
          <p:cNvSpPr/>
          <p:nvPr/>
        </p:nvSpPr>
        <p:spPr>
          <a:xfrm>
            <a:off x="5160683" y="1826120"/>
            <a:ext cx="3524276" cy="3089235"/>
          </a:xfrm>
          <a:custGeom>
            <a:avLst/>
            <a:gdLst>
              <a:gd name="connsiteX0" fmla="*/ 0 w 3524276"/>
              <a:gd name="connsiteY0" fmla="*/ 0 h 3089235"/>
              <a:gd name="connsiteX1" fmla="*/ 3524276 w 3524276"/>
              <a:gd name="connsiteY1" fmla="*/ 0 h 3089235"/>
              <a:gd name="connsiteX2" fmla="*/ 3524276 w 3524276"/>
              <a:gd name="connsiteY2" fmla="*/ 3089235 h 3089235"/>
              <a:gd name="connsiteX3" fmla="*/ 0 w 3524276"/>
              <a:gd name="connsiteY3" fmla="*/ 3089235 h 3089235"/>
              <a:gd name="connsiteX4" fmla="*/ 0 w 3524276"/>
              <a:gd name="connsiteY4" fmla="*/ 0 h 3089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76" h="3089235">
                <a:moveTo>
                  <a:pt x="0" y="0"/>
                </a:moveTo>
                <a:lnTo>
                  <a:pt x="3524276" y="0"/>
                </a:lnTo>
                <a:lnTo>
                  <a:pt x="3524276" y="3089235"/>
                </a:lnTo>
                <a:lnTo>
                  <a:pt x="0" y="3089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smtClean="0"/>
              <a:t>Common data sources include:</a:t>
            </a:r>
            <a:endParaRPr lang="en-US" sz="3100" kern="1200"/>
          </a:p>
          <a:p>
            <a:pPr marL="228600" lvl="1" indent="-228600" algn="l" defTabSz="1066800" rtl="0">
              <a:lnSpc>
                <a:spcPct val="90000"/>
              </a:lnSpc>
              <a:spcBef>
                <a:spcPct val="0"/>
              </a:spcBef>
              <a:spcAft>
                <a:spcPct val="15000"/>
              </a:spcAft>
              <a:buChar char="••"/>
            </a:pPr>
            <a:r>
              <a:rPr lang="en-US" sz="2400" kern="1200" dirty="0" smtClean="0">
                <a:latin typeface="+mj-lt"/>
              </a:rPr>
              <a:t>System call traces</a:t>
            </a:r>
            <a:endParaRPr lang="en-US" sz="2400" kern="1200" dirty="0">
              <a:latin typeface="+mj-lt"/>
            </a:endParaRPr>
          </a:p>
          <a:p>
            <a:pPr marL="228600" lvl="1" indent="-228600" algn="l" defTabSz="1066800" rtl="0">
              <a:lnSpc>
                <a:spcPct val="90000"/>
              </a:lnSpc>
              <a:spcBef>
                <a:spcPct val="0"/>
              </a:spcBef>
              <a:spcAft>
                <a:spcPct val="15000"/>
              </a:spcAft>
              <a:buChar char="••"/>
            </a:pPr>
            <a:r>
              <a:rPr lang="en-US" sz="2400" kern="1200" dirty="0" smtClean="0">
                <a:latin typeface="+mj-lt"/>
              </a:rPr>
              <a:t>Audit (log file) records</a:t>
            </a:r>
            <a:endParaRPr lang="en-US" sz="2400" kern="1200" dirty="0">
              <a:latin typeface="+mj-lt"/>
            </a:endParaRPr>
          </a:p>
          <a:p>
            <a:pPr marL="228600" lvl="1" indent="-228600" algn="l" defTabSz="1066800" rtl="0">
              <a:lnSpc>
                <a:spcPct val="90000"/>
              </a:lnSpc>
              <a:spcBef>
                <a:spcPct val="0"/>
              </a:spcBef>
              <a:spcAft>
                <a:spcPct val="15000"/>
              </a:spcAft>
              <a:buChar char="••"/>
            </a:pPr>
            <a:r>
              <a:rPr lang="en-US" sz="2400" kern="1200" dirty="0" smtClean="0">
                <a:latin typeface="+mj-lt"/>
              </a:rPr>
              <a:t>File integrity checksums</a:t>
            </a:r>
            <a:endParaRPr lang="en-US" sz="2400" kern="1200" dirty="0">
              <a:latin typeface="+mj-lt"/>
            </a:endParaRPr>
          </a:p>
          <a:p>
            <a:pPr marL="228600" lvl="1" indent="-228600" algn="l" defTabSz="1066800" rtl="0">
              <a:lnSpc>
                <a:spcPct val="90000"/>
              </a:lnSpc>
              <a:spcBef>
                <a:spcPct val="0"/>
              </a:spcBef>
              <a:spcAft>
                <a:spcPct val="15000"/>
              </a:spcAft>
              <a:buChar char="••"/>
            </a:pPr>
            <a:r>
              <a:rPr lang="en-US" sz="2400" kern="1200" dirty="0" smtClean="0">
                <a:latin typeface="+mj-lt"/>
              </a:rPr>
              <a:t>Registry access</a:t>
            </a:r>
            <a:endParaRPr lang="en-US" sz="2400" kern="1200" dirty="0">
              <a:latin typeface="+mj-lt"/>
            </a:endParaRPr>
          </a:p>
        </p:txBody>
      </p:sp>
    </p:spTree>
    <p:extLst>
      <p:ext uri="{BB962C8B-B14F-4D97-AF65-F5344CB8AC3E}">
        <p14:creationId xmlns:p14="http://schemas.microsoft.com/office/powerpoint/2010/main" val="31328384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noFill/>
          <a:ln>
            <a:noFill/>
          </a:ln>
        </p:spPr>
      </p:pic>
      <p:sp>
        <p:nvSpPr>
          <p:cNvPr id="4" name="TextBox 3"/>
          <p:cNvSpPr txBox="1"/>
          <p:nvPr/>
        </p:nvSpPr>
        <p:spPr>
          <a:xfrm>
            <a:off x="7020272" y="548680"/>
            <a:ext cx="2123728" cy="2677656"/>
          </a:xfrm>
          <a:prstGeom prst="rect">
            <a:avLst/>
          </a:prstGeom>
          <a:noFill/>
        </p:spPr>
        <p:txBody>
          <a:bodyPr wrap="square" rtlCol="0">
            <a:spAutoFit/>
          </a:bodyPr>
          <a:lstStyle/>
          <a:p>
            <a:pPr algn="ctr"/>
            <a:endParaRPr lang="en-US" sz="2800" dirty="0" smtClean="0">
              <a:latin typeface="+mj-lt"/>
            </a:endParaRPr>
          </a:p>
          <a:p>
            <a:pPr algn="ctr"/>
            <a:r>
              <a:rPr lang="en-US" sz="2800" dirty="0" smtClean="0">
                <a:latin typeface="+mj-lt"/>
              </a:rPr>
              <a:t>Linux </a:t>
            </a:r>
            <a:r>
              <a:rPr lang="en-US" sz="2800" dirty="0">
                <a:latin typeface="+mj-lt"/>
              </a:rPr>
              <a:t>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smtClean="0">
                <a:latin typeface="+mj-lt"/>
              </a:rPr>
              <a:t>(Table can be found on page 280 in the textbook)</a:t>
            </a:r>
            <a:endParaRPr lang="en-US" sz="1100" dirty="0">
              <a:latin typeface="+mj-lt"/>
            </a:endParaRPr>
          </a:p>
        </p:txBody>
      </p:sp>
    </p:spTree>
    <p:extLst>
      <p:ext uri="{BB962C8B-B14F-4D97-AF65-F5344CB8AC3E}">
        <p14:creationId xmlns:p14="http://schemas.microsoft.com/office/powerpoint/2010/main" val="1662827204"/>
      </p:ext>
    </p:extLst>
  </p:cSld>
  <p:clrMapOvr>
    <a:masterClrMapping/>
  </p:clrMapOvr>
  <p:transition spd="slow">
    <p:pull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0034" name="Object 2"/>
          <p:cNvGraphicFramePr>
            <a:graphicFrameLocks noChangeAspect="1"/>
          </p:cNvGraphicFramePr>
          <p:nvPr/>
        </p:nvGraphicFramePr>
        <p:xfrm>
          <a:off x="3581400" y="0"/>
          <a:ext cx="5334000" cy="7016750"/>
        </p:xfrm>
        <a:graphic>
          <a:graphicData uri="http://schemas.openxmlformats.org/presentationml/2006/ole">
            <mc:AlternateContent xmlns:mc="http://schemas.openxmlformats.org/markup-compatibility/2006">
              <mc:Choice xmlns:v="urn:schemas-microsoft-com:vml" Requires="v">
                <p:oleObj spid="_x0000_s1035" name="Document" r:id="rId4" imgW="6057677" imgH="8495987" progId="">
                  <p:embed/>
                </p:oleObj>
              </mc:Choice>
              <mc:Fallback>
                <p:oleObj name="Document" r:id="rId4" imgW="6057677" imgH="849598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5334000" cy="701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0035" name="TextBox 5"/>
          <p:cNvSpPr txBox="1">
            <a:spLocks noChangeArrowheads="1"/>
          </p:cNvSpPr>
          <p:nvPr/>
        </p:nvSpPr>
        <p:spPr bwMode="auto">
          <a:xfrm>
            <a:off x="8839200" y="0"/>
            <a:ext cx="304800" cy="6858000"/>
          </a:xfrm>
          <a:prstGeom prst="rect">
            <a:avLst/>
          </a:prstGeom>
          <a:ln w="9525">
            <a:noFill/>
            <a:miter lim="800000"/>
            <a:headEnd/>
            <a:tailEnd/>
          </a:ln>
        </p:spPr>
        <p:txBody>
          <a:bodyPr>
            <a:spAutoFit/>
          </a:bodyPr>
          <a:lstStyle/>
          <a:p>
            <a:endParaRPr lang="en-US"/>
          </a:p>
        </p:txBody>
      </p:sp>
      <p:sp>
        <p:nvSpPr>
          <p:cNvPr id="9" name="TextBox 8"/>
          <p:cNvSpPr txBox="1"/>
          <p:nvPr/>
        </p:nvSpPr>
        <p:spPr>
          <a:xfrm>
            <a:off x="304800" y="1574790"/>
            <a:ext cx="3048000" cy="2862322"/>
          </a:xfrm>
          <a:prstGeom prst="rect">
            <a:avLst/>
          </a:prstGeom>
          <a:noFill/>
        </p:spPr>
        <p:txBody>
          <a:bodyPr>
            <a:spAutoFit/>
          </a:bodyPr>
          <a:lstStyle/>
          <a:p>
            <a:pPr algn="ctr">
              <a:defRPr/>
            </a:pPr>
            <a:r>
              <a:rPr lang="en-US" sz="3600" b="1" dirty="0" smtClean="0">
                <a:solidFill>
                  <a:srgbClr val="C00000"/>
                </a:solidFill>
                <a:effectLst>
                  <a:outerShdw blurRad="50800" dist="50800" dir="2700000" algn="tl" rotWithShape="0">
                    <a:schemeClr val="bg1">
                      <a:alpha val="30000"/>
                    </a:schemeClr>
                  </a:outerShdw>
                </a:effectLst>
                <a:latin typeface="+mj-lt"/>
                <a:ea typeface="+mj-ea"/>
                <a:cs typeface="+mj-cs"/>
              </a:rPr>
              <a:t>Measures </a:t>
            </a:r>
            <a:endParaRPr lang="en-US" sz="3600" b="1" dirty="0">
              <a:solidFill>
                <a:srgbClr val="C00000"/>
              </a:solidFill>
              <a:effectLst>
                <a:outerShdw blurRad="50800" dist="50800" dir="2700000" algn="tl" rotWithShape="0">
                  <a:schemeClr val="bg1">
                    <a:alpha val="30000"/>
                  </a:schemeClr>
                </a:outerShdw>
              </a:effectLst>
              <a:latin typeface="+mj-lt"/>
              <a:ea typeface="+mj-ea"/>
              <a:cs typeface="+mj-cs"/>
            </a:endParaRPr>
          </a:p>
          <a:p>
            <a:pPr algn="ctr">
              <a:defRPr/>
            </a:pPr>
            <a:r>
              <a:rPr lang="en-US" sz="3600" b="1" dirty="0">
                <a:solidFill>
                  <a:srgbClr val="C00000"/>
                </a:solidFill>
                <a:effectLst>
                  <a:outerShdw blurRad="50800" dist="50800" dir="2700000" algn="tl" rotWithShape="0">
                    <a:schemeClr val="bg1">
                      <a:alpha val="30000"/>
                    </a:schemeClr>
                  </a:outerShdw>
                </a:effectLst>
                <a:latin typeface="+mj-lt"/>
                <a:ea typeface="+mj-ea"/>
                <a:cs typeface="+mj-cs"/>
              </a:rPr>
              <a:t>That May</a:t>
            </a:r>
          </a:p>
          <a:p>
            <a:pPr algn="ctr">
              <a:defRPr/>
            </a:pPr>
            <a:r>
              <a:rPr lang="en-US" sz="3600" b="1" dirty="0">
                <a:solidFill>
                  <a:srgbClr val="C00000"/>
                </a:solidFill>
                <a:effectLst>
                  <a:outerShdw blurRad="50800" dist="50800" dir="2700000" algn="tl" rotWithShape="0">
                    <a:schemeClr val="bg1">
                      <a:alpha val="30000"/>
                    </a:schemeClr>
                  </a:outerShdw>
                </a:effectLst>
                <a:latin typeface="+mj-lt"/>
                <a:ea typeface="+mj-ea"/>
                <a:cs typeface="+mj-cs"/>
              </a:rPr>
              <a:t>Be Used For Intrusion</a:t>
            </a:r>
          </a:p>
          <a:p>
            <a:pPr algn="ctr">
              <a:defRPr/>
            </a:pPr>
            <a:r>
              <a:rPr lang="en-US" sz="3600" b="1" dirty="0">
                <a:solidFill>
                  <a:srgbClr val="C00000"/>
                </a:solidFill>
                <a:effectLst>
                  <a:outerShdw blurRad="50800" dist="50800" dir="2700000" algn="tl" rotWithShape="0">
                    <a:schemeClr val="bg1">
                      <a:alpha val="30000"/>
                    </a:schemeClr>
                  </a:outerShdw>
                </a:effectLst>
                <a:latin typeface="+mj-lt"/>
                <a:ea typeface="+mj-ea"/>
                <a:cs typeface="+mj-cs"/>
              </a:rPr>
              <a:t>Detection</a:t>
            </a:r>
          </a:p>
        </p:txBody>
      </p:sp>
    </p:spTree>
    <p:extLst>
      <p:ext uri="{BB962C8B-B14F-4D97-AF65-F5344CB8AC3E}">
        <p14:creationId xmlns:p14="http://schemas.microsoft.com/office/powerpoint/2010/main" val="705920875"/>
      </p:ext>
    </p:extLst>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7" name="Picture 5" descr="f2.pdf"/>
          <p:cNvPicPr>
            <a:picLocks noChangeAspect="1"/>
          </p:cNvPicPr>
          <p:nvPr/>
        </p:nvPicPr>
        <p:blipFill>
          <a:blip r:embed="rId3"/>
          <a:srcRect l="2727" t="5882" b="5882"/>
          <a:stretch>
            <a:fillRect/>
          </a:stretch>
        </p:blipFill>
        <p:spPr bwMode="auto">
          <a:xfrm>
            <a:off x="228600" y="1181298"/>
            <a:ext cx="8686800" cy="6280150"/>
          </a:xfrm>
          <a:prstGeom prst="rect">
            <a:avLst/>
          </a:prstGeom>
          <a:noFill/>
          <a:ln w="9525">
            <a:noFill/>
            <a:miter lim="800000"/>
            <a:headEnd/>
            <a:tailEnd/>
          </a:ln>
        </p:spPr>
      </p:pic>
      <p:sp>
        <p:nvSpPr>
          <p:cNvPr id="7" name="Rectangle 2"/>
          <p:cNvSpPr txBox="1">
            <a:spLocks noChangeArrowheads="1"/>
          </p:cNvSpPr>
          <p:nvPr/>
        </p:nvSpPr>
        <p:spPr>
          <a:xfrm>
            <a:off x="5791200" y="381000"/>
            <a:ext cx="3048000" cy="2667000"/>
          </a:xfrm>
          <a:prstGeom prst="rect">
            <a:avLst/>
          </a:prstGeom>
        </p:spPr>
        <p:txBody>
          <a:bodyPr anchor="ctr">
            <a:normAutofit/>
          </a:bodyPr>
          <a:lstStyle/>
          <a:p>
            <a:pPr algn="ctr" fontAlgn="auto">
              <a:spcAft>
                <a:spcPts val="0"/>
              </a:spcAft>
              <a:defRPr/>
            </a:pPr>
            <a:endParaRPr lang="en-US" sz="4400" b="1" dirty="0">
              <a:solidFill>
                <a:schemeClr val="bg1"/>
              </a:solidFill>
              <a:latin typeface="+mj-lt"/>
              <a:ea typeface="+mj-ea"/>
              <a:cs typeface="+mj-cs"/>
            </a:endParaRPr>
          </a:p>
        </p:txBody>
      </p:sp>
      <p:sp>
        <p:nvSpPr>
          <p:cNvPr id="2" name="Title 1"/>
          <p:cNvSpPr>
            <a:spLocks noGrp="1"/>
          </p:cNvSpPr>
          <p:nvPr>
            <p:ph type="title"/>
          </p:nvPr>
        </p:nvSpPr>
        <p:spPr/>
        <p:txBody>
          <a:bodyPr/>
          <a:lstStyle/>
          <a:p>
            <a:r>
              <a:rPr lang="en-US" dirty="0" smtClean="0"/>
              <a:t>Distributed Host-Based IDS</a:t>
            </a:r>
            <a:endParaRPr lang="en-US" dirty="0"/>
          </a:p>
        </p:txBody>
      </p:sp>
    </p:spTree>
    <p:extLst>
      <p:ext uri="{BB962C8B-B14F-4D97-AF65-F5344CB8AC3E}">
        <p14:creationId xmlns:p14="http://schemas.microsoft.com/office/powerpoint/2010/main" val="3925566187"/>
      </p:ext>
    </p:extLst>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19421" y="980728"/>
            <a:ext cx="8806953" cy="6876211"/>
          </a:xfrm>
          <a:prstGeom prst="rect">
            <a:avLst/>
          </a:prstGeom>
          <a:noFill/>
          <a:ln>
            <a:noFill/>
          </a:ln>
        </p:spPr>
      </p:pic>
      <p:sp>
        <p:nvSpPr>
          <p:cNvPr id="3" name="Title 2"/>
          <p:cNvSpPr>
            <a:spLocks noGrp="1"/>
          </p:cNvSpPr>
          <p:nvPr>
            <p:ph type="title"/>
          </p:nvPr>
        </p:nvSpPr>
        <p:spPr/>
        <p:txBody>
          <a:bodyPr/>
          <a:lstStyle/>
          <a:p>
            <a:r>
              <a:rPr lang="en-US" dirty="0" smtClean="0"/>
              <a:t>Agent Architecture</a:t>
            </a:r>
            <a:endParaRPr lang="en-US" dirty="0"/>
          </a:p>
        </p:txBody>
      </p:sp>
    </p:spTree>
    <p:extLst>
      <p:ext uri="{BB962C8B-B14F-4D97-AF65-F5344CB8AC3E}">
        <p14:creationId xmlns:p14="http://schemas.microsoft.com/office/powerpoint/2010/main" val="2016660134"/>
      </p:ext>
    </p:extLst>
  </p:cSld>
  <p:clrMapOvr>
    <a:masterClrMapping/>
  </p:clrMapOvr>
  <p:transition spd="slow">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75" name="Picture 50"/>
          <p:cNvPicPr>
            <a:picLocks noChangeAspect="1"/>
          </p:cNvPicPr>
          <p:nvPr/>
        </p:nvPicPr>
        <p:blipFill>
          <a:blip r:embed="rId3"/>
          <a:srcRect/>
          <a:stretch>
            <a:fillRect/>
          </a:stretch>
        </p:blipFill>
        <p:spPr bwMode="auto">
          <a:xfrm>
            <a:off x="7797508" y="260648"/>
            <a:ext cx="1527020" cy="1584176"/>
          </a:xfrm>
          <a:prstGeom prst="rect">
            <a:avLst/>
          </a:prstGeom>
          <a:noFill/>
          <a:ln w="9525">
            <a:noFill/>
            <a:miter lim="800000"/>
            <a:headEnd/>
            <a:tailEnd/>
          </a:ln>
        </p:spPr>
      </p:pic>
      <p:sp>
        <p:nvSpPr>
          <p:cNvPr id="245762" name="Rectangle 2"/>
          <p:cNvSpPr>
            <a:spLocks noGrp="1" noChangeArrowheads="1"/>
          </p:cNvSpPr>
          <p:nvPr>
            <p:ph type="title"/>
          </p:nvPr>
        </p:nvSpPr>
        <p:spPr/>
        <p:txBody>
          <a:bodyPr/>
          <a:lstStyle/>
          <a:p>
            <a:r>
              <a:rPr lang="en-US" smtClean="0"/>
              <a:t>Network-Based IDS (NIDS)</a:t>
            </a:r>
            <a:endParaRPr lang="en-US" dirty="0"/>
          </a:p>
        </p:txBody>
      </p:sp>
      <p:sp>
        <p:nvSpPr>
          <p:cNvPr id="4" name="Content Placeholder 3"/>
          <p:cNvSpPr>
            <a:spLocks noGrp="1"/>
          </p:cNvSpPr>
          <p:nvPr>
            <p:ph idx="1"/>
          </p:nvPr>
        </p:nvSpPr>
        <p:spPr/>
        <p:txBody>
          <a:bodyPr/>
          <a:lstStyle/>
          <a:p>
            <a:pPr lvl="0"/>
            <a:r>
              <a:rPr lang="en-US" sz="2800" dirty="0" smtClean="0"/>
              <a:t>monitors traffic at selected points on a network</a:t>
            </a:r>
          </a:p>
          <a:p>
            <a:pPr lvl="0"/>
            <a:r>
              <a:rPr lang="en-US" sz="2800" dirty="0" smtClean="0"/>
              <a:t>examines traffic packet by packet in real or close to real time</a:t>
            </a:r>
          </a:p>
          <a:p>
            <a:pPr lvl="0"/>
            <a:r>
              <a:rPr lang="en-US" sz="2800" dirty="0" smtClean="0"/>
              <a:t>may examine network, transport, and/or application-level protocol activity</a:t>
            </a:r>
          </a:p>
          <a:p>
            <a:pPr lvl="0"/>
            <a:r>
              <a:rPr lang="en-US" sz="2800" dirty="0" smtClean="0"/>
              <a:t>comprised of a number of sensors, one or more servers for NIDS management functions, and one or more management consoles for the human interface</a:t>
            </a:r>
          </a:p>
          <a:p>
            <a:pPr lvl="0"/>
            <a:r>
              <a:rPr lang="en-US" sz="2800" dirty="0" smtClean="0"/>
              <a:t>analysis of traffic patterns may be done at the sensor, the management server or a combination of the two</a:t>
            </a:r>
            <a:endParaRPr lang="en-US" sz="2800" dirty="0"/>
          </a:p>
        </p:txBody>
      </p:sp>
    </p:spTree>
    <p:extLst>
      <p:ext uri="{BB962C8B-B14F-4D97-AF65-F5344CB8AC3E}">
        <p14:creationId xmlns:p14="http://schemas.microsoft.com/office/powerpoint/2010/main" val="47741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Classes of Intruders – Activists</a:t>
            </a:r>
            <a:endParaRPr lang="en-US" sz="4000" dirty="0"/>
          </a:p>
        </p:txBody>
      </p:sp>
      <p:sp>
        <p:nvSpPr>
          <p:cNvPr id="3" name="Content Placeholder 2"/>
          <p:cNvSpPr>
            <a:spLocks noGrp="1"/>
          </p:cNvSpPr>
          <p:nvPr>
            <p:ph idx="1"/>
          </p:nvPr>
        </p:nvSpPr>
        <p:spPr/>
        <p:txBody>
          <a:bodyPr/>
          <a:lstStyle/>
          <a:p>
            <a:r>
              <a:rPr lang="en-US" sz="2800" dirty="0" smtClean="0"/>
              <a:t>Are either individuals, usually working as insiders, or members of a larger group of outsider attackers, who are motivated by social or political causes</a:t>
            </a:r>
          </a:p>
          <a:p>
            <a:r>
              <a:rPr lang="en-US" sz="2800" dirty="0" smtClean="0"/>
              <a:t>Also know as hacktivists</a:t>
            </a:r>
          </a:p>
          <a:p>
            <a:pPr lvl="2"/>
            <a:r>
              <a:rPr lang="en-US" sz="2000" dirty="0" smtClean="0"/>
              <a:t>Skill level is often quite low</a:t>
            </a:r>
          </a:p>
          <a:p>
            <a:r>
              <a:rPr lang="en-US" sz="2800" dirty="0" smtClean="0"/>
              <a:t>Aim of their attacks is often to promote and publicize their cause typically through:</a:t>
            </a:r>
          </a:p>
          <a:p>
            <a:pPr lvl="2"/>
            <a:r>
              <a:rPr lang="en-US" sz="2000" dirty="0" smtClean="0"/>
              <a:t>Website defacement</a:t>
            </a:r>
          </a:p>
          <a:p>
            <a:pPr lvl="2"/>
            <a:r>
              <a:rPr lang="en-US" sz="2000" dirty="0" smtClean="0"/>
              <a:t>Denial of service attacks</a:t>
            </a:r>
          </a:p>
          <a:p>
            <a:pPr lvl="2"/>
            <a:r>
              <a:rPr lang="en-US" sz="2000" dirty="0" smtClean="0"/>
              <a:t>Theft and distribution of data that results in negative publicity or compromise of their targets</a:t>
            </a:r>
            <a:endParaRPr lang="en-US" sz="2000" dirty="0"/>
          </a:p>
        </p:txBody>
      </p:sp>
    </p:spTree>
    <p:extLst>
      <p:ext uri="{BB962C8B-B14F-4D97-AF65-F5344CB8AC3E}">
        <p14:creationId xmlns:p14="http://schemas.microsoft.com/office/powerpoint/2010/main" val="30242348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mtClean="0"/>
              <a:t>NIDS Sensor Deployment</a:t>
            </a:r>
            <a:endParaRPr lang="en-US" dirty="0"/>
          </a:p>
        </p:txBody>
      </p:sp>
      <p:sp>
        <p:nvSpPr>
          <p:cNvPr id="8" name="Text Placeholder 7"/>
          <p:cNvSpPr>
            <a:spLocks noGrp="1"/>
          </p:cNvSpPr>
          <p:nvPr>
            <p:ph idx="1"/>
          </p:nvPr>
        </p:nvSpPr>
        <p:spPr>
          <a:xfrm>
            <a:off x="457200" y="1295401"/>
            <a:ext cx="4690864" cy="4830763"/>
          </a:xfrm>
        </p:spPr>
        <p:txBody>
          <a:bodyPr/>
          <a:lstStyle/>
          <a:p>
            <a:r>
              <a:rPr lang="en-US" dirty="0" smtClean="0"/>
              <a:t>inline sensor</a:t>
            </a:r>
          </a:p>
          <a:p>
            <a:pPr lvl="1"/>
            <a:r>
              <a:rPr lang="en-US" dirty="0" smtClean="0"/>
              <a:t>inserted into a network segment so that the traffic that it is monitoring must pass through the sensor</a:t>
            </a:r>
          </a:p>
          <a:p>
            <a:r>
              <a:rPr lang="en-US" dirty="0" smtClean="0"/>
              <a:t>passive sensors</a:t>
            </a:r>
          </a:p>
          <a:p>
            <a:pPr lvl="1"/>
            <a:r>
              <a:rPr lang="en-US" dirty="0" smtClean="0"/>
              <a:t>monitors a copy of network traffic</a:t>
            </a:r>
          </a:p>
        </p:txBody>
      </p:sp>
      <p:pic>
        <p:nvPicPr>
          <p:cNvPr id="312323" name="Picture 5" descr="f4.pdf"/>
          <p:cNvPicPr>
            <a:picLocks noChangeAspect="1"/>
          </p:cNvPicPr>
          <p:nvPr/>
        </p:nvPicPr>
        <p:blipFill>
          <a:blip r:embed="rId3"/>
          <a:srcRect l="15294" t="26364" r="10588" b="12727"/>
          <a:stretch>
            <a:fillRect/>
          </a:stretch>
        </p:blipFill>
        <p:spPr bwMode="auto">
          <a:xfrm>
            <a:off x="4243387" y="2137990"/>
            <a:ext cx="4937125" cy="5251450"/>
          </a:xfrm>
          <a:prstGeom prst="rect">
            <a:avLst/>
          </a:prstGeom>
          <a:noFill/>
          <a:ln w="9525">
            <a:noFill/>
            <a:miter lim="800000"/>
            <a:headEnd/>
            <a:tailEnd/>
          </a:ln>
        </p:spPr>
      </p:pic>
    </p:spTree>
    <p:extLst>
      <p:ext uri="{BB962C8B-B14F-4D97-AF65-F5344CB8AC3E}">
        <p14:creationId xmlns:p14="http://schemas.microsoft.com/office/powerpoint/2010/main" val="13468035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7" dur="500"/>
                                        <p:tgtEl>
                                          <p:spTgt spid="8">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69" name="Picture 3" descr="f5.pdf"/>
          <p:cNvPicPr>
            <a:picLocks noChangeAspect="1"/>
          </p:cNvPicPr>
          <p:nvPr/>
        </p:nvPicPr>
        <p:blipFill>
          <a:blip r:embed="rId3"/>
          <a:srcRect l="3636" t="2353" r="3636" b="5882"/>
          <a:stretch>
            <a:fillRect/>
          </a:stretch>
        </p:blipFill>
        <p:spPr bwMode="auto">
          <a:xfrm>
            <a:off x="35496" y="620688"/>
            <a:ext cx="9270176" cy="6878880"/>
          </a:xfrm>
          <a:prstGeom prst="rect">
            <a:avLst/>
          </a:prstGeom>
          <a:noFill/>
          <a:ln w="9525">
            <a:noFill/>
            <a:miter lim="800000"/>
            <a:headEnd/>
            <a:tailEnd/>
          </a:ln>
        </p:spPr>
      </p:pic>
      <p:sp>
        <p:nvSpPr>
          <p:cNvPr id="2" name="Title 1"/>
          <p:cNvSpPr>
            <a:spLocks noGrp="1"/>
          </p:cNvSpPr>
          <p:nvPr>
            <p:ph type="title"/>
          </p:nvPr>
        </p:nvSpPr>
        <p:spPr/>
        <p:txBody>
          <a:bodyPr/>
          <a:lstStyle/>
          <a:p>
            <a:r>
              <a:rPr lang="en-US" sz="4000" dirty="0" smtClean="0"/>
              <a:t>NISD Sensor Deployment Example</a:t>
            </a:r>
            <a:endParaRPr lang="en-US" sz="4000" dirty="0"/>
          </a:p>
        </p:txBody>
      </p:sp>
    </p:spTree>
    <p:extLst>
      <p:ext uri="{BB962C8B-B14F-4D97-AF65-F5344CB8AC3E}">
        <p14:creationId xmlns:p14="http://schemas.microsoft.com/office/powerpoint/2010/main" val="265126735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smtClean="0"/>
              <a:t>Intrusion Detection Techniques</a:t>
            </a:r>
            <a:endParaRPr lang="en-US" dirty="0"/>
          </a:p>
        </p:txBody>
      </p:sp>
      <p:sp>
        <p:nvSpPr>
          <p:cNvPr id="249859" name="Rectangle 3"/>
          <p:cNvSpPr>
            <a:spLocks noGrp="1" noChangeArrowheads="1"/>
          </p:cNvSpPr>
          <p:nvPr>
            <p:ph idx="1"/>
          </p:nvPr>
        </p:nvSpPr>
        <p:spPr>
          <a:xfrm>
            <a:off x="467544" y="1124744"/>
            <a:ext cx="8229600" cy="4830763"/>
          </a:xfrm>
        </p:spPr>
        <p:txBody>
          <a:bodyPr/>
          <a:lstStyle/>
          <a:p>
            <a:pPr>
              <a:spcBef>
                <a:spcPts val="600"/>
              </a:spcBef>
            </a:pPr>
            <a:r>
              <a:rPr lang="en-US" sz="2800" b="1" dirty="0" smtClean="0"/>
              <a:t>signature detection</a:t>
            </a:r>
          </a:p>
          <a:p>
            <a:pPr lvl="1">
              <a:spcBef>
                <a:spcPts val="600"/>
              </a:spcBef>
            </a:pPr>
            <a:r>
              <a:rPr lang="en-US" sz="2400" dirty="0" smtClean="0"/>
              <a:t>at application, transport, </a:t>
            </a:r>
            <a:r>
              <a:rPr lang="en-US" sz="2400" dirty="0"/>
              <a:t>and network layers </a:t>
            </a:r>
            <a:endParaRPr lang="en-US" sz="2400" dirty="0" smtClean="0"/>
          </a:p>
          <a:p>
            <a:pPr lvl="2">
              <a:spcBef>
                <a:spcPts val="600"/>
              </a:spcBef>
            </a:pPr>
            <a:r>
              <a:rPr lang="en-US" sz="2000" dirty="0" smtClean="0"/>
              <a:t>reconnaissance </a:t>
            </a:r>
            <a:r>
              <a:rPr lang="en-US" sz="2000" dirty="0"/>
              <a:t>and </a:t>
            </a:r>
            <a:r>
              <a:rPr lang="en-US" sz="2000" dirty="0" smtClean="0"/>
              <a:t>attack </a:t>
            </a:r>
          </a:p>
          <a:p>
            <a:pPr lvl="1">
              <a:spcBef>
                <a:spcPts val="600"/>
              </a:spcBef>
            </a:pPr>
            <a:r>
              <a:rPr lang="en-US" sz="2400" dirty="0" smtClean="0"/>
              <a:t>unexpected </a:t>
            </a:r>
            <a:r>
              <a:rPr lang="en-US" sz="2400" dirty="0" smtClean="0"/>
              <a:t>application services, policy violations</a:t>
            </a:r>
          </a:p>
          <a:p>
            <a:pPr>
              <a:spcBef>
                <a:spcPts val="600"/>
              </a:spcBef>
            </a:pPr>
            <a:r>
              <a:rPr lang="en-US" sz="2800" b="1" dirty="0" smtClean="0"/>
              <a:t>anomaly detection</a:t>
            </a:r>
          </a:p>
          <a:p>
            <a:pPr lvl="1">
              <a:spcBef>
                <a:spcPts val="600"/>
              </a:spcBef>
            </a:pPr>
            <a:r>
              <a:rPr lang="en-US" sz="2400" dirty="0" smtClean="0"/>
              <a:t>denial of service attacks, scanning, worms</a:t>
            </a:r>
          </a:p>
          <a:p>
            <a:pPr>
              <a:spcBef>
                <a:spcPts val="600"/>
              </a:spcBef>
            </a:pPr>
            <a:r>
              <a:rPr lang="en-US" sz="2800" dirty="0" smtClean="0"/>
              <a:t>when a sensor detects a potential violation it sends an alert and logs event related info</a:t>
            </a:r>
          </a:p>
          <a:p>
            <a:pPr lvl="1">
              <a:spcBef>
                <a:spcPts val="600"/>
              </a:spcBef>
            </a:pPr>
            <a:r>
              <a:rPr lang="en-US" sz="2400" dirty="0" smtClean="0"/>
              <a:t>used by analysis module to refine intrusion detection parameters and algorithms</a:t>
            </a:r>
          </a:p>
          <a:p>
            <a:pPr lvl="1">
              <a:spcBef>
                <a:spcPts val="600"/>
              </a:spcBef>
            </a:pPr>
            <a:r>
              <a:rPr lang="en-US" sz="2400" dirty="0" smtClean="0"/>
              <a:t>security administration can use this information to design prevention techniques</a:t>
            </a:r>
            <a:endParaRPr lang="en-US" sz="2400" dirty="0"/>
          </a:p>
        </p:txBody>
      </p:sp>
    </p:spTree>
    <p:extLst>
      <p:ext uri="{BB962C8B-B14F-4D97-AF65-F5344CB8AC3E}">
        <p14:creationId xmlns:p14="http://schemas.microsoft.com/office/powerpoint/2010/main" val="141315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9859">
                                            <p:txEl>
                                              <p:pRg st="6" end="6"/>
                                            </p:txEl>
                                          </p:spTgt>
                                        </p:tgtEl>
                                        <p:attrNameLst>
                                          <p:attrName>style.visibility</p:attrName>
                                        </p:attrNameLst>
                                      </p:cBhvr>
                                      <p:to>
                                        <p:strVal val="visible"/>
                                      </p:to>
                                    </p:set>
                                    <p:animEffect transition="in" filter="randombar(horizontal)">
                                      <p:cBhvr>
                                        <p:cTn id="7" dur="500"/>
                                        <p:tgtEl>
                                          <p:spTgt spid="249859">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9859">
                                            <p:txEl>
                                              <p:pRg st="7" end="7"/>
                                            </p:txEl>
                                          </p:spTgt>
                                        </p:tgtEl>
                                        <p:attrNameLst>
                                          <p:attrName>style.visibility</p:attrName>
                                        </p:attrNameLst>
                                      </p:cBhvr>
                                      <p:to>
                                        <p:strVal val="visible"/>
                                      </p:to>
                                    </p:set>
                                    <p:animEffect transition="in" filter="randombar(horizontal)">
                                      <p:cBhvr>
                                        <p:cTn id="10" dur="500"/>
                                        <p:tgtEl>
                                          <p:spTgt spid="249859">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49859">
                                            <p:txEl>
                                              <p:pRg st="8" end="8"/>
                                            </p:txEl>
                                          </p:spTgt>
                                        </p:tgtEl>
                                        <p:attrNameLst>
                                          <p:attrName>style.visibility</p:attrName>
                                        </p:attrNameLst>
                                      </p:cBhvr>
                                      <p:to>
                                        <p:strVal val="visible"/>
                                      </p:to>
                                    </p:set>
                                    <p:animEffect transition="in" filter="randombar(horizontal)">
                                      <p:cBhvr>
                                        <p:cTn id="13" dur="500"/>
                                        <p:tgtEl>
                                          <p:spTgt spid="2498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Stateful Protocol Analysis (SPA)</a:t>
            </a:r>
            <a:endParaRPr lang="en-US" dirty="0"/>
          </a:p>
        </p:txBody>
      </p:sp>
      <p:sp>
        <p:nvSpPr>
          <p:cNvPr id="3" name="Content Placeholder 2"/>
          <p:cNvSpPr>
            <a:spLocks noGrp="1"/>
          </p:cNvSpPr>
          <p:nvPr>
            <p:ph idx="1"/>
          </p:nvPr>
        </p:nvSpPr>
        <p:spPr>
          <a:xfrm>
            <a:off x="457200" y="1124744"/>
            <a:ext cx="8229600" cy="4830763"/>
          </a:xfrm>
        </p:spPr>
        <p:txBody>
          <a:bodyPr/>
          <a:lstStyle/>
          <a:p>
            <a:r>
              <a:rPr lang="en-US" dirty="0" smtClean="0"/>
              <a:t>Subset of anomaly detection that compares observed network traffic against predetermined universal vendor supplied profiles of benign protocol traffic</a:t>
            </a:r>
          </a:p>
          <a:p>
            <a:pPr lvl="1"/>
            <a:r>
              <a:rPr lang="en-US" dirty="0" smtClean="0"/>
              <a:t>This distinguishes it from anomaly techniques trained with organization specific traffic protocols</a:t>
            </a:r>
          </a:p>
          <a:p>
            <a:pPr lvl="1"/>
            <a:r>
              <a:rPr lang="en-US" dirty="0" smtClean="0"/>
              <a:t>Understands and tracks network, transport, and application protocol states to ensure they progress as expected</a:t>
            </a:r>
          </a:p>
          <a:p>
            <a:r>
              <a:rPr lang="en-US" dirty="0" smtClean="0"/>
              <a:t>A key disadvantage is the high resource use it requires</a:t>
            </a:r>
            <a:endParaRPr lang="en-US" dirty="0"/>
          </a:p>
        </p:txBody>
      </p:sp>
    </p:spTree>
    <p:extLst>
      <p:ext uri="{BB962C8B-B14F-4D97-AF65-F5344CB8AC3E}">
        <p14:creationId xmlns:p14="http://schemas.microsoft.com/office/powerpoint/2010/main" val="35219621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Logging of Alerts</a:t>
            </a:r>
            <a:endParaRPr lang="en-US" dirty="0"/>
          </a:p>
        </p:txBody>
      </p:sp>
      <p:sp>
        <p:nvSpPr>
          <p:cNvPr id="3" name="Content Placeholder 2"/>
          <p:cNvSpPr>
            <a:spLocks noGrp="1"/>
          </p:cNvSpPr>
          <p:nvPr>
            <p:ph idx="1"/>
          </p:nvPr>
        </p:nvSpPr>
        <p:spPr>
          <a:xfrm>
            <a:off x="457200" y="1190525"/>
            <a:ext cx="8291264" cy="4830763"/>
          </a:xfrm>
        </p:spPr>
        <p:txBody>
          <a:bodyPr/>
          <a:lstStyle/>
          <a:p>
            <a:r>
              <a:rPr lang="en-US" sz="2800" dirty="0" smtClean="0"/>
              <a:t>Typical information logged by a NIDS sensor includes:</a:t>
            </a:r>
          </a:p>
          <a:p>
            <a:pPr lvl="1"/>
            <a:r>
              <a:rPr lang="en-US" sz="2400" dirty="0" smtClean="0"/>
              <a:t>Timestamp</a:t>
            </a:r>
          </a:p>
          <a:p>
            <a:pPr lvl="1"/>
            <a:r>
              <a:rPr lang="en-US" sz="2400" dirty="0" smtClean="0"/>
              <a:t>Connection or session ID</a:t>
            </a:r>
          </a:p>
          <a:p>
            <a:pPr lvl="1"/>
            <a:r>
              <a:rPr lang="en-US" sz="2400" dirty="0" smtClean="0"/>
              <a:t>Event or alert type</a:t>
            </a:r>
          </a:p>
          <a:p>
            <a:pPr lvl="1"/>
            <a:r>
              <a:rPr lang="en-US" sz="2400" dirty="0" smtClean="0"/>
              <a:t>Rating</a:t>
            </a:r>
          </a:p>
          <a:p>
            <a:pPr lvl="1"/>
            <a:r>
              <a:rPr lang="en-US" sz="2400" dirty="0" smtClean="0"/>
              <a:t>Network, transport, and application layer protocols</a:t>
            </a:r>
          </a:p>
          <a:p>
            <a:pPr lvl="1"/>
            <a:r>
              <a:rPr lang="en-US" sz="2400" dirty="0" smtClean="0"/>
              <a:t>Source and destination IP addresses</a:t>
            </a:r>
          </a:p>
          <a:p>
            <a:pPr lvl="1"/>
            <a:r>
              <a:rPr lang="en-US" sz="2400" dirty="0" smtClean="0"/>
              <a:t>Source and destination TCP or UDP ports, or ICMP types and codes</a:t>
            </a:r>
          </a:p>
          <a:p>
            <a:pPr lvl="1"/>
            <a:r>
              <a:rPr lang="en-US" sz="2400" dirty="0" smtClean="0"/>
              <a:t>Number of bytes  transmitted over the connection</a:t>
            </a:r>
          </a:p>
          <a:p>
            <a:pPr lvl="1"/>
            <a:r>
              <a:rPr lang="en-US" sz="2400" dirty="0" smtClean="0"/>
              <a:t>Decoded payload data (application requests and responses)</a:t>
            </a:r>
          </a:p>
          <a:p>
            <a:pPr lvl="1"/>
            <a:r>
              <a:rPr lang="en-US" sz="2400" dirty="0" smtClean="0"/>
              <a:t>State-related information</a:t>
            </a:r>
            <a:endParaRPr lang="en-US" sz="2400" dirty="0"/>
          </a:p>
        </p:txBody>
      </p:sp>
    </p:spTree>
    <p:extLst>
      <p:ext uri="{BB962C8B-B14F-4D97-AF65-F5344CB8AC3E}">
        <p14:creationId xmlns:p14="http://schemas.microsoft.com/office/powerpoint/2010/main" val="78482728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5" name="Picture 5" descr="f6.pdf"/>
          <p:cNvPicPr>
            <a:picLocks noChangeAspect="1"/>
          </p:cNvPicPr>
          <p:nvPr/>
        </p:nvPicPr>
        <p:blipFill>
          <a:blip r:embed="rId3"/>
          <a:srcRect l="-5882" t="20909" b="9091"/>
          <a:stretch>
            <a:fillRect/>
          </a:stretch>
        </p:blipFill>
        <p:spPr bwMode="auto">
          <a:xfrm>
            <a:off x="1043608" y="-171400"/>
            <a:ext cx="9252520" cy="7917629"/>
          </a:xfrm>
          <a:prstGeom prst="rect">
            <a:avLst/>
          </a:prstGeom>
          <a:noFill/>
          <a:ln w="9525">
            <a:noFill/>
            <a:miter lim="800000"/>
            <a:headEnd/>
            <a:tailEnd/>
          </a:ln>
        </p:spPr>
      </p:pic>
      <p:sp>
        <p:nvSpPr>
          <p:cNvPr id="3" name="TextBox 2"/>
          <p:cNvSpPr txBox="1"/>
          <p:nvPr/>
        </p:nvSpPr>
        <p:spPr>
          <a:xfrm>
            <a:off x="0" y="15652"/>
            <a:ext cx="2520280" cy="2308324"/>
          </a:xfrm>
          <a:prstGeom prst="rect">
            <a:avLst/>
          </a:prstGeom>
          <a:noFill/>
        </p:spPr>
        <p:txBody>
          <a:bodyPr wrap="square">
            <a:spAutoFit/>
          </a:bodyPr>
          <a:lstStyle/>
          <a:p>
            <a:pPr algn="ctr">
              <a:defRPr/>
            </a:pPr>
            <a:r>
              <a:rPr lang="en-US" sz="3600" b="1" dirty="0" smtClean="0">
                <a:solidFill>
                  <a:srgbClr val="C00000"/>
                </a:solidFill>
                <a:effectLst>
                  <a:outerShdw blurRad="50800" dist="50800" dir="2700000" algn="tl" rotWithShape="0">
                    <a:schemeClr val="bg1">
                      <a:alpha val="30000"/>
                    </a:schemeClr>
                  </a:outerShdw>
                </a:effectLst>
                <a:latin typeface="+mj-lt"/>
                <a:ea typeface="+mj-ea"/>
                <a:cs typeface="+mj-cs"/>
              </a:rPr>
              <a:t>Autonomic Enterprise Security System</a:t>
            </a:r>
            <a:endParaRPr lang="en-US" sz="3600" b="1" dirty="0">
              <a:solidFill>
                <a:srgbClr val="C00000"/>
              </a:solidFill>
              <a:effectLst>
                <a:outerShdw blurRad="50800" dist="50800" dir="2700000" algn="tl" rotWithShape="0">
                  <a:schemeClr val="bg1">
                    <a:alpha val="30000"/>
                  </a:schemeClr>
                </a:outerShdw>
              </a:effectLst>
              <a:latin typeface="+mj-lt"/>
              <a:ea typeface="+mj-ea"/>
              <a:cs typeface="+mj-cs"/>
            </a:endParaRPr>
          </a:p>
        </p:txBody>
      </p:sp>
    </p:spTree>
    <p:extLst>
      <p:ext uri="{BB962C8B-B14F-4D97-AF65-F5344CB8AC3E}">
        <p14:creationId xmlns:p14="http://schemas.microsoft.com/office/powerpoint/2010/main" val="3167550839"/>
      </p:ext>
    </p:extLst>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IETF Intrusion Detection Working Group</a:t>
            </a:r>
            <a:endParaRPr lang="en-US" sz="3200" dirty="0"/>
          </a:p>
        </p:txBody>
      </p:sp>
      <p:sp>
        <p:nvSpPr>
          <p:cNvPr id="3" name="Content Placeholder 2"/>
          <p:cNvSpPr>
            <a:spLocks noGrp="1"/>
          </p:cNvSpPr>
          <p:nvPr>
            <p:ph idx="1"/>
          </p:nvPr>
        </p:nvSpPr>
        <p:spPr/>
        <p:txBody>
          <a:bodyPr/>
          <a:lstStyle/>
          <a:p>
            <a:r>
              <a:rPr lang="en-US" sz="2000" dirty="0" smtClean="0"/>
              <a:t>Purpose is to define data formats and exchange procedures for sharing information of interest to intrusion detection and response systems and to management systems that may need to interact with them</a:t>
            </a:r>
          </a:p>
          <a:p>
            <a:r>
              <a:rPr lang="en-US" sz="2000" dirty="0" smtClean="0"/>
              <a:t>The working group issued the following RFCs in 2007:</a:t>
            </a:r>
            <a:endParaRPr lang="en-US" sz="2000" dirty="0" smtClean="0"/>
          </a:p>
        </p:txBody>
      </p:sp>
      <p:graphicFrame>
        <p:nvGraphicFramePr>
          <p:cNvPr id="4" name="Diagram 3"/>
          <p:cNvGraphicFramePr/>
          <p:nvPr>
            <p:extLst>
              <p:ext uri="{D42A27DB-BD31-4B8C-83A1-F6EECF244321}">
                <p14:modId xmlns:p14="http://schemas.microsoft.com/office/powerpoint/2010/main" val="1968157887"/>
              </p:ext>
            </p:extLst>
          </p:nvPr>
        </p:nvGraphicFramePr>
        <p:xfrm>
          <a:off x="251520" y="2564904"/>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3322559"/>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sz="3600" dirty="0" smtClean="0"/>
              <a:t>Intrusion Detection Exchange Format</a:t>
            </a:r>
            <a:endParaRPr lang="en-US" sz="3600" dirty="0"/>
          </a:p>
        </p:txBody>
      </p:sp>
      <p:pic>
        <p:nvPicPr>
          <p:cNvPr id="320514" name="Picture 5" descr="f7.pdf"/>
          <p:cNvPicPr>
            <a:picLocks noChangeAspect="1"/>
          </p:cNvPicPr>
          <p:nvPr/>
        </p:nvPicPr>
        <p:blipFill>
          <a:blip r:embed="rId3"/>
          <a:srcRect l="-1176" r="-2353"/>
          <a:stretch>
            <a:fillRect/>
          </a:stretch>
        </p:blipFill>
        <p:spPr bwMode="auto">
          <a:xfrm>
            <a:off x="1306408" y="-22920"/>
            <a:ext cx="6217920" cy="7772400"/>
          </a:xfrm>
          <a:prstGeom prst="rect">
            <a:avLst/>
          </a:prstGeom>
          <a:noFill/>
          <a:ln w="9525">
            <a:noFill/>
            <a:miter lim="800000"/>
            <a:headEnd/>
            <a:tailEnd/>
          </a:ln>
        </p:spPr>
      </p:pic>
    </p:spTree>
    <p:extLst>
      <p:ext uri="{BB962C8B-B14F-4D97-AF65-F5344CB8AC3E}">
        <p14:creationId xmlns:p14="http://schemas.microsoft.com/office/powerpoint/2010/main" val="3875105968"/>
      </p:ext>
    </p:extLst>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smtClean="0"/>
              <a:t>Honeypot</a:t>
            </a:r>
            <a:endParaRPr lang="en-US" dirty="0"/>
          </a:p>
        </p:txBody>
      </p:sp>
      <p:sp>
        <p:nvSpPr>
          <p:cNvPr id="256003" name="Rectangle 3"/>
          <p:cNvSpPr>
            <a:spLocks noGrp="1" noChangeArrowheads="1"/>
          </p:cNvSpPr>
          <p:nvPr>
            <p:ph idx="1"/>
          </p:nvPr>
        </p:nvSpPr>
        <p:spPr>
          <a:xfrm>
            <a:off x="457200" y="1295401"/>
            <a:ext cx="8435280" cy="4830763"/>
          </a:xfrm>
        </p:spPr>
        <p:txBody>
          <a:bodyPr/>
          <a:lstStyle/>
          <a:p>
            <a:r>
              <a:rPr lang="en-US" sz="2400" dirty="0" smtClean="0"/>
              <a:t>decoy systems designed to: </a:t>
            </a:r>
          </a:p>
          <a:p>
            <a:pPr lvl="1"/>
            <a:r>
              <a:rPr lang="en-US" sz="2000" dirty="0" smtClean="0"/>
              <a:t>lure a potential attacker away from critical systems</a:t>
            </a:r>
          </a:p>
          <a:p>
            <a:pPr lvl="1"/>
            <a:r>
              <a:rPr lang="en-US" sz="2000" dirty="0" smtClean="0"/>
              <a:t>collect information about the attacker’s activity</a:t>
            </a:r>
          </a:p>
          <a:p>
            <a:pPr lvl="1"/>
            <a:r>
              <a:rPr lang="en-US" sz="2000" dirty="0" smtClean="0"/>
              <a:t>encourage the attacker to stay on the system long enough for administrators to respond</a:t>
            </a:r>
          </a:p>
          <a:p>
            <a:r>
              <a:rPr lang="en-US" sz="2400" dirty="0" smtClean="0"/>
              <a:t>filled with fabricated information that a legitimate user of the system wouldn’t access</a:t>
            </a:r>
          </a:p>
          <a:p>
            <a:r>
              <a:rPr lang="en-US" sz="2400" dirty="0" smtClean="0"/>
              <a:t>resource that has no production value</a:t>
            </a:r>
          </a:p>
          <a:p>
            <a:pPr lvl="1"/>
            <a:r>
              <a:rPr lang="en-US" sz="2000" dirty="0" smtClean="0"/>
              <a:t>incoming communication is most likely a probe, scan, or attack</a:t>
            </a:r>
          </a:p>
          <a:p>
            <a:pPr lvl="1"/>
            <a:r>
              <a:rPr lang="en-US" sz="2000" dirty="0" smtClean="0"/>
              <a:t>outbound communication suggests that the system has probably been compromised</a:t>
            </a:r>
          </a:p>
          <a:p>
            <a:r>
              <a:rPr lang="en-US" sz="2400" dirty="0" smtClean="0"/>
              <a:t>once hackers are within the network, administrators can observe their behavior to figure out defenses</a:t>
            </a:r>
          </a:p>
        </p:txBody>
      </p:sp>
      <p:pic>
        <p:nvPicPr>
          <p:cNvPr id="6" name="Picture 5"/>
          <p:cNvPicPr>
            <a:picLocks noChangeAspect="1"/>
          </p:cNvPicPr>
          <p:nvPr/>
        </p:nvPicPr>
        <p:blipFill>
          <a:blip r:embed="rId3"/>
          <a:stretch>
            <a:fillRect/>
          </a:stretch>
        </p:blipFill>
        <p:spPr>
          <a:xfrm>
            <a:off x="7452320" y="-27384"/>
            <a:ext cx="1703628" cy="1756048"/>
          </a:xfrm>
          <a:prstGeom prst="rect">
            <a:avLst/>
          </a:prstGeom>
          <a:scene3d>
            <a:camera prst="orthographicFront">
              <a:rot lat="0" lon="10499978" rev="0"/>
            </a:camera>
            <a:lightRig rig="threePt" dir="t"/>
          </a:scene3d>
        </p:spPr>
      </p:pic>
    </p:spTree>
    <p:extLst>
      <p:ext uri="{BB962C8B-B14F-4D97-AF65-F5344CB8AC3E}">
        <p14:creationId xmlns:p14="http://schemas.microsoft.com/office/powerpoint/2010/main" val="243919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03">
                                            <p:txEl>
                                              <p:pRg st="6" end="6"/>
                                            </p:txEl>
                                          </p:spTgt>
                                        </p:tgtEl>
                                        <p:attrNameLst>
                                          <p:attrName>style.visibility</p:attrName>
                                        </p:attrNameLst>
                                      </p:cBhvr>
                                      <p:to>
                                        <p:strVal val="visible"/>
                                      </p:to>
                                    </p:set>
                                    <p:animEffect transition="in" filter="randombar(horizontal)">
                                      <p:cBhvr>
                                        <p:cTn id="7" dur="500"/>
                                        <p:tgtEl>
                                          <p:spTgt spid="256003">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03">
                                            <p:txEl>
                                              <p:pRg st="7" end="7"/>
                                            </p:txEl>
                                          </p:spTgt>
                                        </p:tgtEl>
                                        <p:attrNameLst>
                                          <p:attrName>style.visibility</p:attrName>
                                        </p:attrNameLst>
                                      </p:cBhvr>
                                      <p:to>
                                        <p:strVal val="visible"/>
                                      </p:to>
                                    </p:set>
                                    <p:animEffect transition="in" filter="randombar(horizontal)">
                                      <p:cBhvr>
                                        <p:cTn id="10" dur="500"/>
                                        <p:tgtEl>
                                          <p:spTgt spid="256003">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03">
                                            <p:txEl>
                                              <p:pRg st="8" end="8"/>
                                            </p:txEl>
                                          </p:spTgt>
                                        </p:tgtEl>
                                        <p:attrNameLst>
                                          <p:attrName>style.visibility</p:attrName>
                                        </p:attrNameLst>
                                      </p:cBhvr>
                                      <p:to>
                                        <p:strVal val="visible"/>
                                      </p:to>
                                    </p:set>
                                    <p:animEffect transition="in" filter="randombar(horizontal)">
                                      <p:cBhvr>
                                        <p:cTn id="13" dur="500"/>
                                        <p:tgtEl>
                                          <p:spTgt spid="2560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12360" y="5085184"/>
            <a:ext cx="1353756" cy="1600200"/>
          </a:xfrm>
          <a:prstGeom prst="rect">
            <a:avLst/>
          </a:prstGeom>
        </p:spPr>
      </p:pic>
      <p:sp>
        <p:nvSpPr>
          <p:cNvPr id="256002" name="Rectangle 2"/>
          <p:cNvSpPr>
            <a:spLocks noGrp="1" noChangeArrowheads="1"/>
          </p:cNvSpPr>
          <p:nvPr>
            <p:ph type="title"/>
          </p:nvPr>
        </p:nvSpPr>
        <p:spPr/>
        <p:txBody>
          <a:bodyPr/>
          <a:lstStyle/>
          <a:p>
            <a:r>
              <a:rPr lang="en-US" smtClean="0"/>
              <a:t>Honeypot Classifications</a:t>
            </a:r>
            <a:endParaRPr lang="en-US" dirty="0"/>
          </a:p>
        </p:txBody>
      </p:sp>
      <p:sp>
        <p:nvSpPr>
          <p:cNvPr id="256003" name="Rectangle 3"/>
          <p:cNvSpPr>
            <a:spLocks noGrp="1" noChangeArrowheads="1"/>
          </p:cNvSpPr>
          <p:nvPr>
            <p:ph idx="1"/>
          </p:nvPr>
        </p:nvSpPr>
        <p:spPr/>
        <p:txBody>
          <a:bodyPr/>
          <a:lstStyle/>
          <a:p>
            <a:r>
              <a:rPr lang="en-US" sz="2400" dirty="0" smtClean="0"/>
              <a:t>Low interaction honeypot</a:t>
            </a:r>
          </a:p>
          <a:p>
            <a:pPr lvl="1"/>
            <a:r>
              <a:rPr lang="en-US" sz="2000" dirty="0" smtClean="0"/>
              <a:t>Consists of a software package that emulates particular IT services or systems well enough to provide a realistic initial interaction, </a:t>
            </a:r>
          </a:p>
          <a:p>
            <a:pPr lvl="2"/>
            <a:r>
              <a:rPr lang="en-US" sz="1600" dirty="0" smtClean="0"/>
              <a:t>but does not execute a full version of those services or systems</a:t>
            </a:r>
          </a:p>
          <a:p>
            <a:pPr lvl="1"/>
            <a:r>
              <a:rPr lang="en-US" sz="2000" dirty="0" smtClean="0"/>
              <a:t>Provides a less realistic target</a:t>
            </a:r>
          </a:p>
          <a:p>
            <a:pPr lvl="1"/>
            <a:r>
              <a:rPr lang="en-US" sz="2000" dirty="0" smtClean="0"/>
              <a:t>Often sufficient for use as a component of a distributed IDS to warn of imminent attack</a:t>
            </a:r>
          </a:p>
          <a:p>
            <a:r>
              <a:rPr lang="en-US" sz="2400" dirty="0" smtClean="0"/>
              <a:t>High interaction honeypot</a:t>
            </a:r>
          </a:p>
          <a:p>
            <a:pPr lvl="1"/>
            <a:r>
              <a:rPr lang="en-US" sz="2000" dirty="0" smtClean="0"/>
              <a:t>A real system, with a full operating system, services and applications, </a:t>
            </a:r>
          </a:p>
          <a:p>
            <a:pPr lvl="2"/>
            <a:r>
              <a:rPr lang="en-US" sz="1600" dirty="0" smtClean="0"/>
              <a:t>which are instrumented and deployed where they can be accessed by attackers</a:t>
            </a:r>
          </a:p>
          <a:p>
            <a:pPr lvl="1"/>
            <a:r>
              <a:rPr lang="en-US" sz="2000" dirty="0" smtClean="0"/>
              <a:t>Is a more realistic target that may occupy an attacker for an extended period</a:t>
            </a:r>
          </a:p>
          <a:p>
            <a:pPr lvl="1"/>
            <a:r>
              <a:rPr lang="en-US" sz="2000" dirty="0" smtClean="0"/>
              <a:t>However, it requires significantly more resources</a:t>
            </a:r>
          </a:p>
          <a:p>
            <a:pPr lvl="1"/>
            <a:r>
              <a:rPr lang="en-US" sz="2000" dirty="0" smtClean="0"/>
              <a:t>If compromised could be used to initiate attacks on other systems</a:t>
            </a:r>
            <a:endParaRPr lang="en-US" sz="2000" dirty="0"/>
          </a:p>
        </p:txBody>
      </p:sp>
      <p:pic>
        <p:nvPicPr>
          <p:cNvPr id="7" name="Picture 6"/>
          <p:cNvPicPr>
            <a:picLocks noChangeAspect="1"/>
          </p:cNvPicPr>
          <p:nvPr/>
        </p:nvPicPr>
        <p:blipFill>
          <a:blip r:embed="rId4"/>
          <a:stretch>
            <a:fillRect/>
          </a:stretch>
        </p:blipFill>
        <p:spPr>
          <a:xfrm>
            <a:off x="7677150" y="129968"/>
            <a:ext cx="1466850" cy="1356442"/>
          </a:xfrm>
          <a:prstGeom prst="rect">
            <a:avLst/>
          </a:prstGeom>
        </p:spPr>
      </p:pic>
    </p:spTree>
    <p:extLst>
      <p:ext uri="{BB962C8B-B14F-4D97-AF65-F5344CB8AC3E}">
        <p14:creationId xmlns:p14="http://schemas.microsoft.com/office/powerpoint/2010/main" val="22527755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Effect transition="in" filter="randombar(horizontal)">
                                      <p:cBhvr>
                                        <p:cTn id="7" dur="500"/>
                                        <p:tgtEl>
                                          <p:spTgt spid="25600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03">
                                            <p:txEl>
                                              <p:pRg st="2" end="2"/>
                                            </p:txEl>
                                          </p:spTgt>
                                        </p:tgtEl>
                                        <p:attrNameLst>
                                          <p:attrName>style.visibility</p:attrName>
                                        </p:attrNameLst>
                                      </p:cBhvr>
                                      <p:to>
                                        <p:strVal val="visible"/>
                                      </p:to>
                                    </p:set>
                                    <p:animEffect transition="in" filter="randombar(horizontal)">
                                      <p:cBhvr>
                                        <p:cTn id="10" dur="500"/>
                                        <p:tgtEl>
                                          <p:spTgt spid="25600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03">
                                            <p:txEl>
                                              <p:pRg st="3" end="3"/>
                                            </p:txEl>
                                          </p:spTgt>
                                        </p:tgtEl>
                                        <p:attrNameLst>
                                          <p:attrName>style.visibility</p:attrName>
                                        </p:attrNameLst>
                                      </p:cBhvr>
                                      <p:to>
                                        <p:strVal val="visible"/>
                                      </p:to>
                                    </p:set>
                                    <p:animEffect transition="in" filter="randombar(horizontal)">
                                      <p:cBhvr>
                                        <p:cTn id="13" dur="500"/>
                                        <p:tgtEl>
                                          <p:spTgt spid="25600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03">
                                            <p:txEl>
                                              <p:pRg st="4" end="4"/>
                                            </p:txEl>
                                          </p:spTgt>
                                        </p:tgtEl>
                                        <p:attrNameLst>
                                          <p:attrName>style.visibility</p:attrName>
                                        </p:attrNameLst>
                                      </p:cBhvr>
                                      <p:to>
                                        <p:strVal val="visible"/>
                                      </p:to>
                                    </p:set>
                                    <p:animEffect transition="in" filter="randombar(horizontal)">
                                      <p:cBhvr>
                                        <p:cTn id="16" dur="500"/>
                                        <p:tgtEl>
                                          <p:spTgt spid="25600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56003">
                                            <p:txEl>
                                              <p:pRg st="6" end="6"/>
                                            </p:txEl>
                                          </p:spTgt>
                                        </p:tgtEl>
                                        <p:attrNameLst>
                                          <p:attrName>style.visibility</p:attrName>
                                        </p:attrNameLst>
                                      </p:cBhvr>
                                      <p:to>
                                        <p:strVal val="visible"/>
                                      </p:to>
                                    </p:set>
                                    <p:animEffect transition="in" filter="randombar(horizontal)">
                                      <p:cBhvr>
                                        <p:cTn id="21" dur="500"/>
                                        <p:tgtEl>
                                          <p:spTgt spid="256003">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56003">
                                            <p:txEl>
                                              <p:pRg st="7" end="7"/>
                                            </p:txEl>
                                          </p:spTgt>
                                        </p:tgtEl>
                                        <p:attrNameLst>
                                          <p:attrName>style.visibility</p:attrName>
                                        </p:attrNameLst>
                                      </p:cBhvr>
                                      <p:to>
                                        <p:strVal val="visible"/>
                                      </p:to>
                                    </p:set>
                                    <p:animEffect transition="in" filter="randombar(horizontal)">
                                      <p:cBhvr>
                                        <p:cTn id="24" dur="500"/>
                                        <p:tgtEl>
                                          <p:spTgt spid="256003">
                                            <p:txEl>
                                              <p:pRg st="7" end="7"/>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56003">
                                            <p:txEl>
                                              <p:pRg st="8" end="8"/>
                                            </p:txEl>
                                          </p:spTgt>
                                        </p:tgtEl>
                                        <p:attrNameLst>
                                          <p:attrName>style.visibility</p:attrName>
                                        </p:attrNameLst>
                                      </p:cBhvr>
                                      <p:to>
                                        <p:strVal val="visible"/>
                                      </p:to>
                                    </p:set>
                                    <p:animEffect transition="in" filter="randombar(horizontal)">
                                      <p:cBhvr>
                                        <p:cTn id="27" dur="500"/>
                                        <p:tgtEl>
                                          <p:spTgt spid="256003">
                                            <p:txEl>
                                              <p:pRg st="8" end="8"/>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56003">
                                            <p:txEl>
                                              <p:pRg st="9" end="9"/>
                                            </p:txEl>
                                          </p:spTgt>
                                        </p:tgtEl>
                                        <p:attrNameLst>
                                          <p:attrName>style.visibility</p:attrName>
                                        </p:attrNameLst>
                                      </p:cBhvr>
                                      <p:to>
                                        <p:strVal val="visible"/>
                                      </p:to>
                                    </p:set>
                                    <p:animEffect transition="in" filter="randombar(horizontal)">
                                      <p:cBhvr>
                                        <p:cTn id="30" dur="500"/>
                                        <p:tgtEl>
                                          <p:spTgt spid="256003">
                                            <p:txEl>
                                              <p:pRg st="9" end="9"/>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56003">
                                            <p:txEl>
                                              <p:pRg st="10" end="10"/>
                                            </p:txEl>
                                          </p:spTgt>
                                        </p:tgtEl>
                                        <p:attrNameLst>
                                          <p:attrName>style.visibility</p:attrName>
                                        </p:attrNameLst>
                                      </p:cBhvr>
                                      <p:to>
                                        <p:strVal val="visible"/>
                                      </p:to>
                                    </p:set>
                                    <p:animEffect transition="in" filter="randombar(horizontal)">
                                      <p:cBhvr>
                                        <p:cTn id="33" dur="500"/>
                                        <p:tgtEl>
                                          <p:spTgt spid="2560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Classes of Intruders – State-Sponsored</a:t>
            </a:r>
            <a:endParaRPr lang="en-US" sz="3200" dirty="0"/>
          </a:p>
        </p:txBody>
      </p:sp>
      <p:sp>
        <p:nvSpPr>
          <p:cNvPr id="3" name="Content Placeholder 2"/>
          <p:cNvSpPr>
            <a:spLocks noGrp="1"/>
          </p:cNvSpPr>
          <p:nvPr>
            <p:ph idx="1"/>
          </p:nvPr>
        </p:nvSpPr>
        <p:spPr/>
        <p:txBody>
          <a:bodyPr/>
          <a:lstStyle/>
          <a:p>
            <a:r>
              <a:rPr lang="en-US" dirty="0" smtClean="0"/>
              <a:t>Groups of hackers sponsored by governments to conduct espionage or sabotage activities</a:t>
            </a:r>
          </a:p>
          <a:p>
            <a:r>
              <a:rPr lang="en-US" dirty="0" smtClean="0"/>
              <a:t>Also known as Advanced Persistent Threats (APTs) due to the covert nature and persistence over extended periods involved with any attacks in this class</a:t>
            </a:r>
          </a:p>
          <a:p>
            <a:r>
              <a:rPr lang="en-US" dirty="0" smtClean="0"/>
              <a:t>Widespread nature and scope of these                activities by a wide range of countries                            from China to the USA, UK, and their                  intelligence allies</a:t>
            </a:r>
            <a:endParaRPr lang="en-US" dirty="0"/>
          </a:p>
        </p:txBody>
      </p:sp>
      <p:pic>
        <p:nvPicPr>
          <p:cNvPr id="4" name="Picture 3"/>
          <p:cNvPicPr>
            <a:picLocks noChangeAspect="1"/>
          </p:cNvPicPr>
          <p:nvPr/>
        </p:nvPicPr>
        <p:blipFill>
          <a:blip r:embed="rId3"/>
          <a:stretch>
            <a:fillRect/>
          </a:stretch>
        </p:blipFill>
        <p:spPr>
          <a:xfrm>
            <a:off x="7195283" y="4938977"/>
            <a:ext cx="1948717" cy="1919023"/>
          </a:xfrm>
          <a:prstGeom prst="rect">
            <a:avLst/>
          </a:prstGeom>
        </p:spPr>
      </p:pic>
    </p:spTree>
    <p:extLst>
      <p:ext uri="{BB962C8B-B14F-4D97-AF65-F5344CB8AC3E}">
        <p14:creationId xmlns:p14="http://schemas.microsoft.com/office/powerpoint/2010/main" val="35693616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smtClean="0"/>
              <a:t>Honeypot Deployment</a:t>
            </a:r>
            <a:endParaRPr lang="en-US" dirty="0"/>
          </a:p>
        </p:txBody>
      </p:sp>
      <p:pic>
        <p:nvPicPr>
          <p:cNvPr id="324610" name="Picture 5" descr="f8.pdf"/>
          <p:cNvPicPr>
            <a:picLocks noChangeAspect="1"/>
          </p:cNvPicPr>
          <p:nvPr/>
        </p:nvPicPr>
        <p:blipFill>
          <a:blip r:embed="rId3"/>
          <a:srcRect/>
          <a:stretch>
            <a:fillRect/>
          </a:stretch>
        </p:blipFill>
        <p:spPr bwMode="auto">
          <a:xfrm>
            <a:off x="2195736" y="332656"/>
            <a:ext cx="5299075" cy="6858000"/>
          </a:xfrm>
          <a:prstGeom prst="rect">
            <a:avLst/>
          </a:prstGeom>
          <a:noFill/>
          <a:ln w="9525">
            <a:noFill/>
            <a:miter lim="800000"/>
            <a:headEnd/>
            <a:tailEnd/>
          </a:ln>
        </p:spPr>
      </p:pic>
      <p:pic>
        <p:nvPicPr>
          <p:cNvPr id="324611" name="Picture 6"/>
          <p:cNvPicPr>
            <a:picLocks noChangeAspect="1"/>
          </p:cNvPicPr>
          <p:nvPr/>
        </p:nvPicPr>
        <p:blipFill>
          <a:blip r:embed="rId4"/>
          <a:srcRect/>
          <a:stretch>
            <a:fillRect/>
          </a:stretch>
        </p:blipFill>
        <p:spPr bwMode="auto">
          <a:xfrm>
            <a:off x="7777236" y="5517232"/>
            <a:ext cx="1354138" cy="1600200"/>
          </a:xfrm>
          <a:prstGeom prst="rect">
            <a:avLst/>
          </a:prstGeom>
          <a:noFill/>
          <a:ln w="9525">
            <a:noFill/>
            <a:miter lim="800000"/>
            <a:headEnd/>
            <a:tailEnd/>
          </a:ln>
        </p:spPr>
      </p:pic>
      <p:pic>
        <p:nvPicPr>
          <p:cNvPr id="324612" name="Picture 7"/>
          <p:cNvPicPr>
            <a:picLocks noChangeAspect="1"/>
          </p:cNvPicPr>
          <p:nvPr/>
        </p:nvPicPr>
        <p:blipFill>
          <a:blip r:embed="rId5"/>
          <a:srcRect/>
          <a:stretch>
            <a:fillRect/>
          </a:stretch>
        </p:blipFill>
        <p:spPr bwMode="auto">
          <a:xfrm rot="-306461">
            <a:off x="7537510" y="62600"/>
            <a:ext cx="1466850" cy="1357312"/>
          </a:xfrm>
          <a:prstGeom prst="rect">
            <a:avLst/>
          </a:prstGeom>
          <a:noFill/>
          <a:ln w="9525">
            <a:noFill/>
            <a:miter lim="800000"/>
            <a:headEnd/>
            <a:tailEnd/>
          </a:ln>
        </p:spPr>
      </p:pic>
    </p:spTree>
    <p:extLst>
      <p:ext uri="{BB962C8B-B14F-4D97-AF65-F5344CB8AC3E}">
        <p14:creationId xmlns:p14="http://schemas.microsoft.com/office/powerpoint/2010/main" val="3591695097"/>
      </p:ext>
    </p:extLst>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smtClean="0"/>
              <a:t>SNORT</a:t>
            </a:r>
            <a:endParaRPr lang="en-US" dirty="0"/>
          </a:p>
        </p:txBody>
      </p:sp>
      <p:sp>
        <p:nvSpPr>
          <p:cNvPr id="260101" name="Rectangle 5"/>
          <p:cNvSpPr>
            <a:spLocks noGrp="1" noChangeArrowheads="1"/>
          </p:cNvSpPr>
          <p:nvPr>
            <p:ph idx="1"/>
          </p:nvPr>
        </p:nvSpPr>
        <p:spPr/>
        <p:txBody>
          <a:bodyPr/>
          <a:lstStyle/>
          <a:p>
            <a:r>
              <a:rPr lang="en-US" dirty="0" smtClean="0"/>
              <a:t>lightweight IDS</a:t>
            </a:r>
          </a:p>
          <a:p>
            <a:pPr lvl="1"/>
            <a:r>
              <a:rPr lang="en-US" dirty="0" smtClean="0"/>
              <a:t>real-time packet capture and rule analysis</a:t>
            </a:r>
          </a:p>
          <a:p>
            <a:pPr lvl="1"/>
            <a:r>
              <a:rPr lang="en-US" dirty="0" smtClean="0"/>
              <a:t>easily deployed on nodes</a:t>
            </a:r>
          </a:p>
          <a:p>
            <a:pPr lvl="1"/>
            <a:r>
              <a:rPr lang="en-US" dirty="0" smtClean="0"/>
              <a:t>uses small amount of memory and processor time</a:t>
            </a:r>
          </a:p>
          <a:p>
            <a:pPr lvl="1"/>
            <a:r>
              <a:rPr lang="en-US" dirty="0" smtClean="0"/>
              <a:t>easily configured</a:t>
            </a:r>
          </a:p>
        </p:txBody>
      </p:sp>
      <p:pic>
        <p:nvPicPr>
          <p:cNvPr id="326659" name="Picture 6" descr="f9.pdf"/>
          <p:cNvPicPr>
            <a:picLocks noChangeAspect="1"/>
          </p:cNvPicPr>
          <p:nvPr/>
        </p:nvPicPr>
        <p:blipFill rotWithShape="1">
          <a:blip r:embed="rId3"/>
          <a:srcRect b="43301"/>
          <a:stretch/>
        </p:blipFill>
        <p:spPr bwMode="auto">
          <a:xfrm>
            <a:off x="268288" y="2564904"/>
            <a:ext cx="8875712" cy="3888432"/>
          </a:xfrm>
          <a:prstGeom prst="rect">
            <a:avLst/>
          </a:prstGeom>
          <a:noFill/>
          <a:ln w="9525">
            <a:noFill/>
            <a:miter lim="800000"/>
            <a:headEnd/>
            <a:tailEnd/>
          </a:ln>
        </p:spPr>
      </p:pic>
    </p:spTree>
    <p:extLst>
      <p:ext uri="{BB962C8B-B14F-4D97-AF65-F5344CB8AC3E}">
        <p14:creationId xmlns:p14="http://schemas.microsoft.com/office/powerpoint/2010/main" val="2900100536"/>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65383"/>
          <a:stretch/>
        </p:blipFill>
        <p:spPr>
          <a:xfrm>
            <a:off x="-180528" y="1219200"/>
            <a:ext cx="9550753" cy="4104456"/>
          </a:xfrm>
          <a:prstGeom prst="rect">
            <a:avLst/>
          </a:prstGeom>
          <a:noFill/>
          <a:ln>
            <a:noFill/>
          </a:ln>
        </p:spPr>
      </p:pic>
      <p:sp>
        <p:nvSpPr>
          <p:cNvPr id="2" name="Title 1"/>
          <p:cNvSpPr>
            <a:spLocks noGrp="1"/>
          </p:cNvSpPr>
          <p:nvPr>
            <p:ph type="title"/>
          </p:nvPr>
        </p:nvSpPr>
        <p:spPr/>
        <p:txBody>
          <a:bodyPr/>
          <a:lstStyle/>
          <a:p>
            <a:r>
              <a:rPr lang="en-US" dirty="0" smtClean="0"/>
              <a:t>Snort Rule Formats</a:t>
            </a:r>
            <a:endParaRPr lang="en-US" dirty="0"/>
          </a:p>
        </p:txBody>
      </p:sp>
    </p:spTree>
    <p:extLst>
      <p:ext uri="{BB962C8B-B14F-4D97-AF65-F5344CB8AC3E}">
        <p14:creationId xmlns:p14="http://schemas.microsoft.com/office/powerpoint/2010/main" val="2527606905"/>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p:cNvSpPr>
            <a:spLocks noGrp="1" noChangeArrowheads="1"/>
          </p:cNvSpPr>
          <p:nvPr>
            <p:ph type="title"/>
          </p:nvPr>
        </p:nvSpPr>
        <p:spPr/>
        <p:txBody>
          <a:bodyPr/>
          <a:lstStyle/>
          <a:p>
            <a:r>
              <a:rPr lang="en-US" smtClean="0"/>
              <a:t>SNORT Rules</a:t>
            </a:r>
            <a:endParaRPr lang="en-US" dirty="0"/>
          </a:p>
        </p:txBody>
      </p:sp>
      <p:sp>
        <p:nvSpPr>
          <p:cNvPr id="263171" name="Rectangle 1027"/>
          <p:cNvSpPr>
            <a:spLocks noGrp="1" noChangeArrowheads="1"/>
          </p:cNvSpPr>
          <p:nvPr>
            <p:ph idx="1"/>
          </p:nvPr>
        </p:nvSpPr>
        <p:spPr/>
        <p:txBody>
          <a:bodyPr/>
          <a:lstStyle/>
          <a:p>
            <a:r>
              <a:rPr lang="en-US" dirty="0" smtClean="0"/>
              <a:t>use a simple, flexible rule definition language</a:t>
            </a:r>
          </a:p>
          <a:p>
            <a:r>
              <a:rPr lang="en-US" dirty="0" smtClean="0"/>
              <a:t>each rule consists of a fixed header and zero or more options</a:t>
            </a:r>
          </a:p>
        </p:txBody>
      </p:sp>
      <p:graphicFrame>
        <p:nvGraphicFramePr>
          <p:cNvPr id="263172" name="Object 4"/>
          <p:cNvGraphicFramePr>
            <a:graphicFrameLocks noChangeAspect="1"/>
          </p:cNvGraphicFramePr>
          <p:nvPr>
            <p:extLst/>
          </p:nvPr>
        </p:nvGraphicFramePr>
        <p:xfrm>
          <a:off x="372938" y="2996952"/>
          <a:ext cx="8591550" cy="3467100"/>
        </p:xfrm>
        <a:graphic>
          <a:graphicData uri="http://schemas.openxmlformats.org/presentationml/2006/ole">
            <mc:AlternateContent xmlns:mc="http://schemas.openxmlformats.org/markup-compatibility/2006">
              <mc:Choice xmlns:v="urn:schemas-microsoft-com:vml" Requires="v">
                <p:oleObj spid="_x0000_s2059" name="Document" r:id="rId4" imgW="6078460" imgH="2653905" progId="Word.Document.12">
                  <p:embed/>
                </p:oleObj>
              </mc:Choice>
              <mc:Fallback>
                <p:oleObj name="Document" r:id="rId4" imgW="6078460" imgH="2653905" progId="Word.Document.12">
                  <p:embed/>
                  <p:pic>
                    <p:nvPicPr>
                      <p:cNvPr id="0" name=""/>
                      <p:cNvPicPr>
                        <a:picLocks noChangeAspect="1" noChangeArrowheads="1"/>
                      </p:cNvPicPr>
                      <p:nvPr/>
                    </p:nvPicPr>
                    <p:blipFill>
                      <a:blip r:embed="rId5"/>
                      <a:srcRect/>
                      <a:stretch>
                        <a:fillRect/>
                      </a:stretch>
                    </p:blipFill>
                    <p:spPr bwMode="auto">
                      <a:xfrm>
                        <a:off x="372938" y="2996952"/>
                        <a:ext cx="8591550" cy="346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850024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3172"/>
                                        </p:tgtEl>
                                        <p:attrNameLst>
                                          <p:attrName>style.visibility</p:attrName>
                                        </p:attrNameLst>
                                      </p:cBhvr>
                                      <p:to>
                                        <p:strVal val="visible"/>
                                      </p:to>
                                    </p:set>
                                    <p:anim calcmode="lin" valueType="num">
                                      <p:cBhvr>
                                        <p:cTn id="7" dur="500" fill="hold"/>
                                        <p:tgtEl>
                                          <p:spTgt spid="263172"/>
                                        </p:tgtEl>
                                        <p:attrNameLst>
                                          <p:attrName>ppt_w</p:attrName>
                                        </p:attrNameLst>
                                      </p:cBhvr>
                                      <p:tavLst>
                                        <p:tav tm="0">
                                          <p:val>
                                            <p:fltVal val="0"/>
                                          </p:val>
                                        </p:tav>
                                        <p:tav tm="100000">
                                          <p:val>
                                            <p:strVal val="#ppt_w"/>
                                          </p:val>
                                        </p:tav>
                                      </p:tavLst>
                                    </p:anim>
                                    <p:anim calcmode="lin" valueType="num">
                                      <p:cBhvr>
                                        <p:cTn id="8" dur="500" fill="hold"/>
                                        <p:tgtEl>
                                          <p:spTgt spid="263172"/>
                                        </p:tgtEl>
                                        <p:attrNameLst>
                                          <p:attrName>ppt_h</p:attrName>
                                        </p:attrNameLst>
                                      </p:cBhvr>
                                      <p:tavLst>
                                        <p:tav tm="0">
                                          <p:val>
                                            <p:fltVal val="0"/>
                                          </p:val>
                                        </p:tav>
                                        <p:tav tm="100000">
                                          <p:val>
                                            <p:strVal val="#ppt_h"/>
                                          </p:val>
                                        </p:tav>
                                      </p:tavLst>
                                    </p:anim>
                                    <p:animEffect transition="in" filter="fade">
                                      <p:cBhvr>
                                        <p:cTn id="9" dur="500"/>
                                        <p:tgtEl>
                                          <p:spTgt spid="263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226" name="Object 2"/>
          <p:cNvGraphicFramePr>
            <a:graphicFrameLocks noChangeAspect="1"/>
          </p:cNvGraphicFramePr>
          <p:nvPr/>
        </p:nvGraphicFramePr>
        <p:xfrm>
          <a:off x="3862388" y="-65088"/>
          <a:ext cx="5281612" cy="6923088"/>
        </p:xfrm>
        <a:graphic>
          <a:graphicData uri="http://schemas.openxmlformats.org/presentationml/2006/ole">
            <mc:AlternateContent xmlns:mc="http://schemas.openxmlformats.org/markup-compatibility/2006">
              <mc:Choice xmlns:v="urn:schemas-microsoft-com:vml" Requires="v">
                <p:oleObj spid="_x0000_s3083" name="Document" r:id="rId4" imgW="6083076" imgH="7975306" progId="">
                  <p:embed/>
                </p:oleObj>
              </mc:Choice>
              <mc:Fallback>
                <p:oleObj name="Document" r:id="rId4" imgW="6083076" imgH="797530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65088"/>
                        <a:ext cx="5281612" cy="692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0" y="1524000"/>
            <a:ext cx="3810000" cy="3046413"/>
          </a:xfrm>
          <a:prstGeom prst="rect">
            <a:avLst/>
          </a:prstGeom>
          <a:noFill/>
        </p:spPr>
        <p:txBody>
          <a:bodyPr>
            <a:spAutoFit/>
          </a:bodyPr>
          <a:lstStyle/>
          <a:p>
            <a:pPr algn="ctr">
              <a:defRPr/>
            </a:pPr>
            <a:r>
              <a:rPr lang="en-US" sz="4800" b="1" dirty="0">
                <a:solidFill>
                  <a:srgbClr val="C00000"/>
                </a:solidFill>
                <a:effectLst>
                  <a:outerShdw blurRad="50800" dist="50800" dir="2700000" algn="tl" rotWithShape="0">
                    <a:schemeClr val="bg1">
                      <a:alpha val="30000"/>
                    </a:schemeClr>
                  </a:outerShdw>
                </a:effectLst>
                <a:latin typeface="+mj-lt"/>
                <a:ea typeface="+mj-ea"/>
                <a:cs typeface="+mj-cs"/>
              </a:rPr>
              <a:t>Examples </a:t>
            </a:r>
          </a:p>
          <a:p>
            <a:pPr algn="ctr">
              <a:defRPr/>
            </a:pPr>
            <a:r>
              <a:rPr lang="en-US" sz="4800" b="1" dirty="0">
                <a:solidFill>
                  <a:srgbClr val="C00000"/>
                </a:solidFill>
                <a:effectLst>
                  <a:outerShdw blurRad="50800" dist="50800" dir="2700000" algn="tl" rotWithShape="0">
                    <a:schemeClr val="bg1">
                      <a:alpha val="30000"/>
                    </a:schemeClr>
                  </a:outerShdw>
                </a:effectLst>
                <a:latin typeface="+mj-lt"/>
                <a:ea typeface="+mj-ea"/>
                <a:cs typeface="+mj-cs"/>
              </a:rPr>
              <a:t>of </a:t>
            </a:r>
          </a:p>
          <a:p>
            <a:pPr algn="ctr">
              <a:defRPr/>
            </a:pPr>
            <a:r>
              <a:rPr lang="en-US" sz="4800" b="1" dirty="0">
                <a:solidFill>
                  <a:srgbClr val="C00000"/>
                </a:solidFill>
                <a:effectLst>
                  <a:outerShdw blurRad="50800" dist="50800" dir="2700000" algn="tl" rotWithShape="0">
                    <a:schemeClr val="bg1">
                      <a:alpha val="30000"/>
                    </a:schemeClr>
                  </a:outerShdw>
                </a:effectLst>
                <a:latin typeface="+mj-lt"/>
                <a:ea typeface="+mj-ea"/>
                <a:cs typeface="+mj-cs"/>
              </a:rPr>
              <a:t>SNORT Rule Options</a:t>
            </a:r>
          </a:p>
        </p:txBody>
      </p:sp>
    </p:spTree>
    <p:extLst>
      <p:ext uri="{BB962C8B-B14F-4D97-AF65-F5344CB8AC3E}">
        <p14:creationId xmlns:p14="http://schemas.microsoft.com/office/powerpoint/2010/main" val="1932139696"/>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smtClean="0"/>
              <a:t>Summary</a:t>
            </a:r>
            <a:endParaRPr lang="en-AU" dirty="0"/>
          </a:p>
        </p:txBody>
      </p:sp>
      <p:sp>
        <p:nvSpPr>
          <p:cNvPr id="205827" name="Rectangle 3"/>
          <p:cNvSpPr>
            <a:spLocks noGrp="1" noChangeArrowheads="1"/>
          </p:cNvSpPr>
          <p:nvPr>
            <p:ph sz="half" idx="1"/>
          </p:nvPr>
        </p:nvSpPr>
        <p:spPr/>
        <p:txBody>
          <a:bodyPr/>
          <a:lstStyle/>
          <a:p>
            <a:r>
              <a:rPr lang="en-US" dirty="0"/>
              <a:t>Intruders</a:t>
            </a:r>
          </a:p>
          <a:p>
            <a:pPr lvl="1"/>
            <a:r>
              <a:rPr lang="en-US" dirty="0"/>
              <a:t>Intruder behavior</a:t>
            </a:r>
          </a:p>
          <a:p>
            <a:r>
              <a:rPr lang="en-US" dirty="0"/>
              <a:t>Intrusion detection</a:t>
            </a:r>
          </a:p>
          <a:p>
            <a:pPr lvl="1"/>
            <a:r>
              <a:rPr lang="en-US" dirty="0"/>
              <a:t>Basic principles</a:t>
            </a:r>
          </a:p>
          <a:p>
            <a:pPr lvl="1"/>
            <a:r>
              <a:rPr lang="en-US" dirty="0"/>
              <a:t>The base-rate fallacy</a:t>
            </a:r>
          </a:p>
          <a:p>
            <a:pPr lvl="1"/>
            <a:r>
              <a:rPr lang="en-US" dirty="0"/>
              <a:t>Requirements</a:t>
            </a:r>
          </a:p>
          <a:p>
            <a:r>
              <a:rPr lang="en-US" dirty="0"/>
              <a:t>Analysis approaches</a:t>
            </a:r>
          </a:p>
          <a:p>
            <a:pPr lvl="1"/>
            <a:r>
              <a:rPr lang="en-US" dirty="0"/>
              <a:t>Anomaly detection</a:t>
            </a:r>
          </a:p>
          <a:p>
            <a:pPr lvl="1"/>
            <a:r>
              <a:rPr lang="en-US" dirty="0"/>
              <a:t>Signature or heuristic detection</a:t>
            </a:r>
          </a:p>
          <a:p>
            <a:r>
              <a:rPr lang="en-US" dirty="0"/>
              <a:t>Distributed or hybrid intrusion detection</a:t>
            </a:r>
          </a:p>
          <a:p>
            <a:r>
              <a:rPr lang="en-US" dirty="0"/>
              <a:t>Intrusion detection exchange format</a:t>
            </a:r>
          </a:p>
          <a:p>
            <a:r>
              <a:rPr lang="en-US" dirty="0"/>
              <a:t>Honeypots </a:t>
            </a:r>
          </a:p>
        </p:txBody>
      </p:sp>
      <p:sp>
        <p:nvSpPr>
          <p:cNvPr id="11" name="Content Placeholder 10"/>
          <p:cNvSpPr>
            <a:spLocks noGrp="1"/>
          </p:cNvSpPr>
          <p:nvPr>
            <p:ph sz="half" idx="2"/>
          </p:nvPr>
        </p:nvSpPr>
        <p:spPr/>
        <p:txBody>
          <a:bodyPr/>
          <a:lstStyle/>
          <a:p>
            <a:r>
              <a:rPr lang="en-AU" dirty="0"/>
              <a:t>Host-based intrusion detection</a:t>
            </a:r>
          </a:p>
          <a:p>
            <a:pPr lvl="1"/>
            <a:r>
              <a:rPr lang="en-AU" dirty="0"/>
              <a:t>Data sources and sensors</a:t>
            </a:r>
          </a:p>
          <a:p>
            <a:pPr lvl="1"/>
            <a:r>
              <a:rPr lang="en-AU" dirty="0"/>
              <a:t>Anomaly HIDS</a:t>
            </a:r>
          </a:p>
          <a:p>
            <a:pPr lvl="1"/>
            <a:r>
              <a:rPr lang="en-AU" dirty="0"/>
              <a:t>Signature or heuristic HIDS</a:t>
            </a:r>
          </a:p>
          <a:p>
            <a:pPr lvl="1"/>
            <a:r>
              <a:rPr lang="en-AU" dirty="0"/>
              <a:t>Distributed HIDS</a:t>
            </a:r>
          </a:p>
          <a:p>
            <a:r>
              <a:rPr lang="en-AU" dirty="0"/>
              <a:t>Network-based intrusion detection</a:t>
            </a:r>
          </a:p>
          <a:p>
            <a:pPr lvl="1"/>
            <a:r>
              <a:rPr lang="en-AU" dirty="0"/>
              <a:t>Types of network sensors</a:t>
            </a:r>
          </a:p>
          <a:p>
            <a:pPr lvl="1"/>
            <a:r>
              <a:rPr lang="en-AU" dirty="0"/>
              <a:t>NIDS sensor deployment</a:t>
            </a:r>
          </a:p>
          <a:p>
            <a:pPr lvl="1"/>
            <a:r>
              <a:rPr lang="en-AU" dirty="0"/>
              <a:t>Intrusion detection techniques</a:t>
            </a:r>
          </a:p>
          <a:p>
            <a:pPr lvl="1"/>
            <a:r>
              <a:rPr lang="en-AU" dirty="0"/>
              <a:t>Logging of alerts</a:t>
            </a:r>
          </a:p>
          <a:p>
            <a:r>
              <a:rPr lang="en-AU" dirty="0"/>
              <a:t>Example system: Snort</a:t>
            </a:r>
          </a:p>
          <a:p>
            <a:pPr lvl="1"/>
            <a:r>
              <a:rPr lang="en-AU" dirty="0"/>
              <a:t>Snort architecture</a:t>
            </a:r>
          </a:p>
          <a:p>
            <a:pPr lvl="1"/>
            <a:r>
              <a:rPr lang="en-AU" dirty="0"/>
              <a:t>Snort rules</a:t>
            </a:r>
          </a:p>
          <a:p>
            <a:pPr lvl="2"/>
            <a:endParaRPr lang="en-AU" dirty="0" smtClean="0"/>
          </a:p>
        </p:txBody>
      </p:sp>
      <p:pic>
        <p:nvPicPr>
          <p:cNvPr id="6" name="Picture 5"/>
          <p:cNvPicPr>
            <a:picLocks noChangeAspect="1"/>
          </p:cNvPicPr>
          <p:nvPr/>
        </p:nvPicPr>
        <p:blipFill>
          <a:blip r:embed="rId3"/>
          <a:stretch>
            <a:fillRect/>
          </a:stretch>
        </p:blipFill>
        <p:spPr>
          <a:xfrm>
            <a:off x="228600" y="0"/>
            <a:ext cx="1934987" cy="1447800"/>
          </a:xfrm>
          <a:prstGeom prst="rect">
            <a:avLst/>
          </a:prstGeom>
          <a:effectLst>
            <a:softEdge rad="254000"/>
          </a:effectLst>
        </p:spPr>
      </p:pic>
      <p:pic>
        <p:nvPicPr>
          <p:cNvPr id="7" name="Picture 6"/>
          <p:cNvPicPr>
            <a:picLocks noChangeAspect="1"/>
          </p:cNvPicPr>
          <p:nvPr/>
        </p:nvPicPr>
        <p:blipFill>
          <a:blip r:embed="rId4"/>
          <a:stretch>
            <a:fillRect/>
          </a:stretch>
        </p:blipFill>
        <p:spPr>
          <a:xfrm>
            <a:off x="7696200" y="5305719"/>
            <a:ext cx="1447801" cy="1552282"/>
          </a:xfrm>
          <a:prstGeom prst="rect">
            <a:avLst/>
          </a:prstGeom>
          <a:scene3d>
            <a:camera prst="orthographicFront">
              <a:rot lat="0" lon="11699978" rev="0"/>
            </a:camera>
            <a:lightRig rig="threePt" dir="t"/>
          </a:scene3d>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r="-1190"/>
          <a:stretch/>
        </p:blipFill>
        <p:spPr>
          <a:xfrm>
            <a:off x="7092280" y="0"/>
            <a:ext cx="1872208" cy="1604244"/>
          </a:xfrm>
          <a:prstGeom prst="round1Rect">
            <a:avLst/>
          </a:prstGeom>
          <a:effectLst>
            <a:softEdge rad="127000"/>
          </a:effectLst>
        </p:spPr>
      </p:pic>
    </p:spTree>
    <p:extLst>
      <p:ext uri="{BB962C8B-B14F-4D97-AF65-F5344CB8AC3E}">
        <p14:creationId xmlns:p14="http://schemas.microsoft.com/office/powerpoint/2010/main" val="104561694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Classes of Intruders – Others</a:t>
            </a:r>
            <a:endParaRPr lang="en-US" sz="4000" dirty="0"/>
          </a:p>
        </p:txBody>
      </p:sp>
      <p:sp>
        <p:nvSpPr>
          <p:cNvPr id="3" name="Content Placeholder 2"/>
          <p:cNvSpPr>
            <a:spLocks noGrp="1"/>
          </p:cNvSpPr>
          <p:nvPr>
            <p:ph idx="1"/>
          </p:nvPr>
        </p:nvSpPr>
        <p:spPr/>
        <p:txBody>
          <a:bodyPr/>
          <a:lstStyle/>
          <a:p>
            <a:r>
              <a:rPr lang="en-US" sz="2800" dirty="0" smtClean="0"/>
              <a:t>Hackers with motivations other than those previously listed</a:t>
            </a:r>
          </a:p>
          <a:p>
            <a:r>
              <a:rPr lang="en-US" sz="2800" dirty="0" smtClean="0"/>
              <a:t>Include classic hackers or crackers who are motivated by technical challenge or by peer-group esteem and reputation</a:t>
            </a:r>
          </a:p>
          <a:p>
            <a:r>
              <a:rPr lang="en-US" sz="2800" dirty="0" smtClean="0"/>
              <a:t>Many of those responsible for discovering new categories of buffer overflow vulnerabilities could be regarded as members of this class</a:t>
            </a:r>
          </a:p>
          <a:p>
            <a:r>
              <a:rPr lang="en-US" sz="2800" dirty="0" smtClean="0"/>
              <a:t>Given the wide availability of attack toolkits, there is a pool of “hobby hackers” using them to explore system and network security</a:t>
            </a:r>
            <a:endParaRPr lang="en-US" sz="2800" dirty="0"/>
          </a:p>
        </p:txBody>
      </p:sp>
    </p:spTree>
    <p:extLst>
      <p:ext uri="{BB962C8B-B14F-4D97-AF65-F5344CB8AC3E}">
        <p14:creationId xmlns:p14="http://schemas.microsoft.com/office/powerpoint/2010/main" val="34362113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Intruder Skill Levels – Apprentice</a:t>
            </a:r>
            <a:endParaRPr lang="en-US" sz="4000" dirty="0"/>
          </a:p>
        </p:txBody>
      </p:sp>
      <p:sp>
        <p:nvSpPr>
          <p:cNvPr id="3" name="Content Placeholder 2"/>
          <p:cNvSpPr>
            <a:spLocks noGrp="1"/>
          </p:cNvSpPr>
          <p:nvPr>
            <p:ph idx="1"/>
          </p:nvPr>
        </p:nvSpPr>
        <p:spPr/>
        <p:txBody>
          <a:bodyPr/>
          <a:lstStyle/>
          <a:p>
            <a:r>
              <a:rPr lang="en-US" dirty="0" smtClean="0"/>
              <a:t>Hackers with minimal technical skill who primarily use existing attack toolkits</a:t>
            </a:r>
          </a:p>
          <a:p>
            <a:r>
              <a:rPr lang="en-US" dirty="0" smtClean="0"/>
              <a:t>They likely comprise the largest number of attackers</a:t>
            </a:r>
          </a:p>
          <a:p>
            <a:pPr lvl="1"/>
            <a:r>
              <a:rPr lang="en-US" dirty="0" smtClean="0"/>
              <a:t>including many criminal and activist attackers</a:t>
            </a:r>
          </a:p>
          <a:p>
            <a:r>
              <a:rPr lang="en-US" dirty="0" smtClean="0"/>
              <a:t>Given their use of existing known tools, these attackers are the easiest to defend against</a:t>
            </a:r>
          </a:p>
          <a:p>
            <a:r>
              <a:rPr lang="en-US" dirty="0" smtClean="0"/>
              <a:t>Also known as “script-kiddies” due to their use of existing scripts (tools)</a:t>
            </a:r>
            <a:endParaRPr lang="en-US" dirty="0"/>
          </a:p>
        </p:txBody>
      </p:sp>
      <p:pic>
        <p:nvPicPr>
          <p:cNvPr id="4" name="Picture 3"/>
          <p:cNvPicPr>
            <a:picLocks noChangeAspect="1"/>
          </p:cNvPicPr>
          <p:nvPr/>
        </p:nvPicPr>
        <p:blipFill>
          <a:blip r:embed="rId3"/>
          <a:stretch>
            <a:fillRect/>
          </a:stretch>
        </p:blipFill>
        <p:spPr>
          <a:xfrm>
            <a:off x="7623126" y="1052736"/>
            <a:ext cx="1358900" cy="1663700"/>
          </a:xfrm>
          <a:prstGeom prst="rect">
            <a:avLst/>
          </a:prstGeom>
        </p:spPr>
      </p:pic>
    </p:spTree>
    <p:extLst>
      <p:ext uri="{BB962C8B-B14F-4D97-AF65-F5344CB8AC3E}">
        <p14:creationId xmlns:p14="http://schemas.microsoft.com/office/powerpoint/2010/main" val="39334565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Intruder Skill Levels – Journeyman</a:t>
            </a:r>
            <a:endParaRPr lang="en-US" sz="4000" dirty="0"/>
          </a:p>
        </p:txBody>
      </p:sp>
      <p:sp>
        <p:nvSpPr>
          <p:cNvPr id="3" name="Content Placeholder 2"/>
          <p:cNvSpPr>
            <a:spLocks noGrp="1"/>
          </p:cNvSpPr>
          <p:nvPr>
            <p:ph idx="1"/>
          </p:nvPr>
        </p:nvSpPr>
        <p:spPr/>
        <p:txBody>
          <a:bodyPr/>
          <a:lstStyle/>
          <a:p>
            <a:r>
              <a:rPr lang="en-US" dirty="0" smtClean="0"/>
              <a:t>Hackers with sufficient technical skills to modify and extend attack toolkits to use newly discovered, or purchased, vulnerabilities</a:t>
            </a:r>
          </a:p>
          <a:p>
            <a:r>
              <a:rPr lang="en-US" dirty="0" smtClean="0"/>
              <a:t>They may be able to locate new vulnerabilities to exploit that are similar to some already known</a:t>
            </a:r>
          </a:p>
          <a:p>
            <a:r>
              <a:rPr lang="en-US" dirty="0" smtClean="0"/>
              <a:t>Hackers with such skills are likely found in all intruder classes</a:t>
            </a:r>
          </a:p>
          <a:p>
            <a:r>
              <a:rPr lang="en-US" dirty="0" smtClean="0"/>
              <a:t>Adapt tools for use by others</a:t>
            </a:r>
            <a:endParaRPr lang="en-US"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571" b="90000" l="5238" r="90000"/>
                    </a14:imgEffect>
                    <a14:imgEffect>
                      <a14:saturation sat="33000"/>
                    </a14:imgEffect>
                  </a14:imgLayer>
                </a14:imgProps>
              </a:ext>
            </a:extLst>
          </a:blip>
          <a:stretch>
            <a:fillRect/>
          </a:stretch>
        </p:blipFill>
        <p:spPr>
          <a:xfrm>
            <a:off x="7308304" y="5085184"/>
            <a:ext cx="1936304" cy="1936304"/>
          </a:xfrm>
          <a:prstGeom prst="rect">
            <a:avLst/>
          </a:prstGeom>
        </p:spPr>
      </p:pic>
    </p:spTree>
    <p:extLst>
      <p:ext uri="{BB962C8B-B14F-4D97-AF65-F5344CB8AC3E}">
        <p14:creationId xmlns:p14="http://schemas.microsoft.com/office/powerpoint/2010/main" val="17448247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Intruder Skill Levels – Master</a:t>
            </a:r>
            <a:endParaRPr lang="en-US" sz="4000" dirty="0"/>
          </a:p>
        </p:txBody>
      </p:sp>
      <p:sp>
        <p:nvSpPr>
          <p:cNvPr id="3" name="Content Placeholder 2"/>
          <p:cNvSpPr>
            <a:spLocks noGrp="1"/>
          </p:cNvSpPr>
          <p:nvPr>
            <p:ph idx="1"/>
          </p:nvPr>
        </p:nvSpPr>
        <p:spPr>
          <a:xfrm>
            <a:off x="457200" y="1124744"/>
            <a:ext cx="8229600" cy="4830763"/>
          </a:xfrm>
        </p:spPr>
        <p:txBody>
          <a:bodyPr/>
          <a:lstStyle/>
          <a:p>
            <a:r>
              <a:rPr lang="en-US" dirty="0" smtClean="0"/>
              <a:t>Hackers with high-level technical skills capable of discovering brand new categories of vulnerabilities</a:t>
            </a:r>
          </a:p>
          <a:p>
            <a:r>
              <a:rPr lang="en-US" dirty="0" smtClean="0"/>
              <a:t>Write new powerful attack toolkits</a:t>
            </a:r>
          </a:p>
          <a:p>
            <a:r>
              <a:rPr lang="en-US" dirty="0" smtClean="0"/>
              <a:t>Some of the better known classical hackers are of this level</a:t>
            </a:r>
          </a:p>
          <a:p>
            <a:r>
              <a:rPr lang="en-US" dirty="0" smtClean="0"/>
              <a:t>Some are employed by state-sponsored organizations</a:t>
            </a:r>
          </a:p>
          <a:p>
            <a:r>
              <a:rPr lang="en-US" dirty="0" smtClean="0"/>
              <a:t>Defending against these attacks is of the         highest difficulty</a:t>
            </a:r>
            <a:endParaRPr lang="en-US" dirty="0"/>
          </a:p>
        </p:txBody>
      </p:sp>
      <p:pic>
        <p:nvPicPr>
          <p:cNvPr id="4" name="Picture 3"/>
          <p:cNvPicPr>
            <a:picLocks noChangeAspect="1"/>
          </p:cNvPicPr>
          <p:nvPr/>
        </p:nvPicPr>
        <p:blipFill>
          <a:blip r:embed="rId3"/>
          <a:stretch>
            <a:fillRect/>
          </a:stretch>
        </p:blipFill>
        <p:spPr>
          <a:xfrm>
            <a:off x="7775848" y="2924944"/>
            <a:ext cx="1368152" cy="2462673"/>
          </a:xfrm>
          <a:prstGeom prst="rect">
            <a:avLst/>
          </a:prstGeom>
        </p:spPr>
      </p:pic>
    </p:spTree>
    <p:extLst>
      <p:ext uri="{BB962C8B-B14F-4D97-AF65-F5344CB8AC3E}">
        <p14:creationId xmlns:p14="http://schemas.microsoft.com/office/powerpoint/2010/main" val="28289320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smtClean="0"/>
              <a:t>Examples of Intrusion</a:t>
            </a:r>
            <a:endParaRPr lang="en-US" dirty="0"/>
          </a:p>
        </p:txBody>
      </p:sp>
      <p:sp>
        <p:nvSpPr>
          <p:cNvPr id="208899" name="Rectangle 3"/>
          <p:cNvSpPr>
            <a:spLocks noGrp="1" noChangeArrowheads="1"/>
          </p:cNvSpPr>
          <p:nvPr>
            <p:ph idx="1"/>
          </p:nvPr>
        </p:nvSpPr>
        <p:spPr>
          <a:xfrm>
            <a:off x="457199" y="1295401"/>
            <a:ext cx="8435281" cy="4830763"/>
          </a:xfrm>
        </p:spPr>
        <p:txBody>
          <a:bodyPr/>
          <a:lstStyle/>
          <a:p>
            <a:r>
              <a:rPr lang="en-US" sz="2800" dirty="0" smtClean="0"/>
              <a:t>remote root compromise</a:t>
            </a:r>
          </a:p>
          <a:p>
            <a:r>
              <a:rPr lang="en-US" sz="2800" dirty="0" smtClean="0"/>
              <a:t>web server defacement</a:t>
            </a:r>
          </a:p>
          <a:p>
            <a:r>
              <a:rPr lang="en-US" sz="2800" dirty="0" smtClean="0"/>
              <a:t>guessing / cracking passwords</a:t>
            </a:r>
          </a:p>
          <a:p>
            <a:r>
              <a:rPr lang="en-US" sz="2800" dirty="0" smtClean="0"/>
              <a:t>copying databases containing credit card numbers</a:t>
            </a:r>
          </a:p>
          <a:p>
            <a:r>
              <a:rPr lang="en-US" sz="2800" dirty="0" smtClean="0"/>
              <a:t>viewing sensitive data without authorization</a:t>
            </a:r>
          </a:p>
          <a:p>
            <a:r>
              <a:rPr lang="en-US" sz="2800" dirty="0" smtClean="0"/>
              <a:t>running a packet sniffer</a:t>
            </a:r>
          </a:p>
          <a:p>
            <a:r>
              <a:rPr lang="en-US" sz="2800" dirty="0" smtClean="0"/>
              <a:t>distributing pirated software</a:t>
            </a:r>
          </a:p>
          <a:p>
            <a:r>
              <a:rPr lang="en-US" sz="2800" dirty="0" smtClean="0"/>
              <a:t>using an unsecured modem to access internal network</a:t>
            </a:r>
          </a:p>
          <a:p>
            <a:r>
              <a:rPr lang="en-US" sz="2800" dirty="0" smtClean="0"/>
              <a:t>impersonating an executive to get information</a:t>
            </a:r>
          </a:p>
          <a:p>
            <a:r>
              <a:rPr lang="en-US" sz="2800" dirty="0" smtClean="0"/>
              <a:t>using an unattended workstation</a:t>
            </a:r>
            <a:endParaRPr lang="en-US" sz="2800" dirty="0"/>
          </a:p>
        </p:txBody>
      </p:sp>
      <p:pic>
        <p:nvPicPr>
          <p:cNvPr id="4" name="Picture 3"/>
          <p:cNvPicPr>
            <a:picLocks noChangeAspect="1"/>
          </p:cNvPicPr>
          <p:nvPr/>
        </p:nvPicPr>
        <p:blipFill>
          <a:blip r:embed="rId3"/>
          <a:stretch>
            <a:fillRect/>
          </a:stretch>
        </p:blipFill>
        <p:spPr>
          <a:xfrm>
            <a:off x="7415909" y="-27384"/>
            <a:ext cx="1692595" cy="1939974"/>
          </a:xfrm>
          <a:prstGeom prst="rect">
            <a:avLst/>
          </a:prstGeom>
          <a:effectLst>
            <a:softEdge rad="63500"/>
          </a:effectLst>
        </p:spPr>
      </p:pic>
    </p:spTree>
    <p:extLst>
      <p:ext uri="{BB962C8B-B14F-4D97-AF65-F5344CB8AC3E}">
        <p14:creationId xmlns:p14="http://schemas.microsoft.com/office/powerpoint/2010/main" val="182936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animEffect transition="in" filter="randombar(horizontal)">
                                      <p:cBhvr>
                                        <p:cTn id="7" dur="500"/>
                                        <p:tgtEl>
                                          <p:spTgt spid="208899">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08899">
                                            <p:txEl>
                                              <p:pRg st="1" end="1"/>
                                            </p:txEl>
                                          </p:spTgt>
                                        </p:tgtEl>
                                        <p:attrNameLst>
                                          <p:attrName>style.visibility</p:attrName>
                                        </p:attrNameLst>
                                      </p:cBhvr>
                                      <p:to>
                                        <p:strVal val="visible"/>
                                      </p:to>
                                    </p:set>
                                    <p:animEffect transition="in" filter="randombar(horizontal)">
                                      <p:cBhvr>
                                        <p:cTn id="11" dur="500"/>
                                        <p:tgtEl>
                                          <p:spTgt spid="208899">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08899">
                                            <p:txEl>
                                              <p:pRg st="2" end="2"/>
                                            </p:txEl>
                                          </p:spTgt>
                                        </p:tgtEl>
                                        <p:attrNameLst>
                                          <p:attrName>style.visibility</p:attrName>
                                        </p:attrNameLst>
                                      </p:cBhvr>
                                      <p:to>
                                        <p:strVal val="visible"/>
                                      </p:to>
                                    </p:set>
                                    <p:animEffect transition="in" filter="randombar(horizontal)">
                                      <p:cBhvr>
                                        <p:cTn id="15" dur="500"/>
                                        <p:tgtEl>
                                          <p:spTgt spid="208899">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08899">
                                            <p:txEl>
                                              <p:pRg st="3" end="3"/>
                                            </p:txEl>
                                          </p:spTgt>
                                        </p:tgtEl>
                                        <p:attrNameLst>
                                          <p:attrName>style.visibility</p:attrName>
                                        </p:attrNameLst>
                                      </p:cBhvr>
                                      <p:to>
                                        <p:strVal val="visible"/>
                                      </p:to>
                                    </p:set>
                                    <p:animEffect transition="in" filter="randombar(horizontal)">
                                      <p:cBhvr>
                                        <p:cTn id="19" dur="500"/>
                                        <p:tgtEl>
                                          <p:spTgt spid="208899">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08899">
                                            <p:txEl>
                                              <p:pRg st="4" end="4"/>
                                            </p:txEl>
                                          </p:spTgt>
                                        </p:tgtEl>
                                        <p:attrNameLst>
                                          <p:attrName>style.visibility</p:attrName>
                                        </p:attrNameLst>
                                      </p:cBhvr>
                                      <p:to>
                                        <p:strVal val="visible"/>
                                      </p:to>
                                    </p:set>
                                    <p:animEffect transition="in" filter="randombar(horizontal)">
                                      <p:cBhvr>
                                        <p:cTn id="23" dur="500"/>
                                        <p:tgtEl>
                                          <p:spTgt spid="208899">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08899">
                                            <p:txEl>
                                              <p:pRg st="5" end="5"/>
                                            </p:txEl>
                                          </p:spTgt>
                                        </p:tgtEl>
                                        <p:attrNameLst>
                                          <p:attrName>style.visibility</p:attrName>
                                        </p:attrNameLst>
                                      </p:cBhvr>
                                      <p:to>
                                        <p:strVal val="visible"/>
                                      </p:to>
                                    </p:set>
                                    <p:animEffect transition="in" filter="randombar(horizontal)">
                                      <p:cBhvr>
                                        <p:cTn id="27" dur="500"/>
                                        <p:tgtEl>
                                          <p:spTgt spid="208899">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208899">
                                            <p:txEl>
                                              <p:pRg st="6" end="6"/>
                                            </p:txEl>
                                          </p:spTgt>
                                        </p:tgtEl>
                                        <p:attrNameLst>
                                          <p:attrName>style.visibility</p:attrName>
                                        </p:attrNameLst>
                                      </p:cBhvr>
                                      <p:to>
                                        <p:strVal val="visible"/>
                                      </p:to>
                                    </p:set>
                                    <p:animEffect transition="in" filter="randombar(horizontal)">
                                      <p:cBhvr>
                                        <p:cTn id="31" dur="500"/>
                                        <p:tgtEl>
                                          <p:spTgt spid="208899">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08899">
                                            <p:txEl>
                                              <p:pRg st="7" end="7"/>
                                            </p:txEl>
                                          </p:spTgt>
                                        </p:tgtEl>
                                        <p:attrNameLst>
                                          <p:attrName>style.visibility</p:attrName>
                                        </p:attrNameLst>
                                      </p:cBhvr>
                                      <p:to>
                                        <p:strVal val="visible"/>
                                      </p:to>
                                    </p:set>
                                    <p:animEffect transition="in" filter="randombar(horizontal)">
                                      <p:cBhvr>
                                        <p:cTn id="35" dur="500"/>
                                        <p:tgtEl>
                                          <p:spTgt spid="208899">
                                            <p:txEl>
                                              <p:pRg st="7" end="7"/>
                                            </p:txEl>
                                          </p:spTgt>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208899">
                                            <p:txEl>
                                              <p:pRg st="8" end="8"/>
                                            </p:txEl>
                                          </p:spTgt>
                                        </p:tgtEl>
                                        <p:attrNameLst>
                                          <p:attrName>style.visibility</p:attrName>
                                        </p:attrNameLst>
                                      </p:cBhvr>
                                      <p:to>
                                        <p:strVal val="visible"/>
                                      </p:to>
                                    </p:set>
                                    <p:animEffect transition="in" filter="randombar(horizontal)">
                                      <p:cBhvr>
                                        <p:cTn id="39" dur="500"/>
                                        <p:tgtEl>
                                          <p:spTgt spid="208899">
                                            <p:txEl>
                                              <p:pRg st="8" end="8"/>
                                            </p:txEl>
                                          </p:spTgt>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208899">
                                            <p:txEl>
                                              <p:pRg st="9" end="9"/>
                                            </p:txEl>
                                          </p:spTgt>
                                        </p:tgtEl>
                                        <p:attrNameLst>
                                          <p:attrName>style.visibility</p:attrName>
                                        </p:attrNameLst>
                                      </p:cBhvr>
                                      <p:to>
                                        <p:strVal val="visible"/>
                                      </p:to>
                                    </p:set>
                                    <p:animEffect transition="in" filter="randombar(horizontal)">
                                      <p:cBhvr>
                                        <p:cTn id="43" dur="500"/>
                                        <p:tgtEl>
                                          <p:spTgt spid="2088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13800</TotalTime>
  <Words>14616</Words>
  <Application>Microsoft Office PowerPoint</Application>
  <PresentationFormat>On-screen Show (4:3)</PresentationFormat>
  <Paragraphs>1539</Paragraphs>
  <Slides>45</Slides>
  <Notes>45</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ＭＳ Ｐゴシック</vt:lpstr>
      <vt:lpstr>Arial</vt:lpstr>
      <vt:lpstr>Calibri</vt:lpstr>
      <vt:lpstr>Helvetica</vt:lpstr>
      <vt:lpstr>Times New Roman</vt:lpstr>
      <vt:lpstr>Wingdings</vt:lpstr>
      <vt:lpstr>UNR</vt:lpstr>
      <vt:lpstr>Document</vt:lpstr>
      <vt:lpstr>Lecture 14 Intrusion Detection</vt:lpstr>
      <vt:lpstr>Classes of Intruders – Cyber Criminals</vt:lpstr>
      <vt:lpstr>Classes of Intruders – Activists</vt:lpstr>
      <vt:lpstr>Classes of Intruders – State-Sponsored</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Hacker Patterns of Behavior</vt:lpstr>
      <vt:lpstr>Criminal Enterprise Patterns of Behavior</vt:lpstr>
      <vt:lpstr>Internal Threat Patterns of Behavior</vt:lpstr>
      <vt:lpstr>RFC 2828: Internet Security Glossary</vt:lpstr>
      <vt:lpstr>Intrusion Detection Systems (IDSs)</vt:lpstr>
      <vt:lpstr>Intrusion Detection Systems (IDSs)</vt:lpstr>
      <vt:lpstr>IDS Principles</vt:lpstr>
      <vt:lpstr>IDS Requirements</vt:lpstr>
      <vt:lpstr>Analysis Approaches</vt:lpstr>
      <vt:lpstr> Anomaly Detection</vt:lpstr>
      <vt:lpstr>Signature or Heuristic Detection</vt:lpstr>
      <vt:lpstr>Host-Based IDS</vt:lpstr>
      <vt:lpstr>Data Sources and Sensors</vt:lpstr>
      <vt:lpstr>PowerPoint Presentation</vt:lpstr>
      <vt:lpstr>PowerPoint Presentation</vt:lpstr>
      <vt:lpstr>Distributed Host-Based IDS</vt:lpstr>
      <vt:lpstr>Agent Architecture</vt:lpstr>
      <vt:lpstr>Network-Based IDS (NIDS)</vt:lpstr>
      <vt:lpstr>NIDS Sensor Deployment</vt:lpstr>
      <vt:lpstr>NISD Sensor Deployment Example</vt:lpstr>
      <vt:lpstr>Intrusion Detection Techniques</vt:lpstr>
      <vt:lpstr>Stateful Protocol Analysis (SPA)</vt:lpstr>
      <vt:lpstr>Logging of Alerts</vt:lpstr>
      <vt:lpstr>PowerPoint Presentation</vt:lpstr>
      <vt:lpstr>IETF Intrusion Detection Working Group</vt:lpstr>
      <vt:lpstr>Intrusion Detection Exchange Format</vt:lpstr>
      <vt:lpstr>Honeypot</vt:lpstr>
      <vt:lpstr>Honeypot Classifications</vt:lpstr>
      <vt:lpstr>Honeypot Deployment</vt:lpstr>
      <vt:lpstr>SNORT</vt:lpstr>
      <vt:lpstr>Snort Rule Formats</vt:lpstr>
      <vt:lpstr>SNORT Rules</vt:lpstr>
      <vt:lpstr>PowerPoint Presentation</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Mehmet H Gunes</cp:lastModifiedBy>
  <cp:revision>253</cp:revision>
  <cp:lastPrinted>2012-02-15T18:40:28Z</cp:lastPrinted>
  <dcterms:created xsi:type="dcterms:W3CDTF">2011-10-15T19:00:50Z</dcterms:created>
  <dcterms:modified xsi:type="dcterms:W3CDTF">2014-10-09T19:32:01Z</dcterms:modified>
</cp:coreProperties>
</file>